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2" r:id="rId3"/>
    <p:sldId id="259" r:id="rId4"/>
    <p:sldId id="278" r:id="rId5"/>
    <p:sldId id="263" r:id="rId6"/>
    <p:sldId id="264" r:id="rId7"/>
    <p:sldId id="266" r:id="rId8"/>
    <p:sldId id="265" r:id="rId9"/>
    <p:sldId id="269" r:id="rId10"/>
    <p:sldId id="267" r:id="rId11"/>
    <p:sldId id="268" r:id="rId12"/>
    <p:sldId id="270" r:id="rId13"/>
    <p:sldId id="271" r:id="rId14"/>
    <p:sldId id="279" r:id="rId15"/>
    <p:sldId id="272" r:id="rId16"/>
    <p:sldId id="273" r:id="rId17"/>
    <p:sldId id="274" r:id="rId18"/>
    <p:sldId id="275" r:id="rId19"/>
    <p:sldId id="276" r:id="rId20"/>
    <p:sldId id="277" r:id="rId21"/>
    <p:sldId id="260" r:id="rId22"/>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33"/>
    <a:srgbClr val="A780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snapToObjects="1">
      <p:cViewPr varScale="1">
        <p:scale>
          <a:sx n="53" d="100"/>
          <a:sy n="53" d="100"/>
        </p:scale>
        <p:origin x="90" y="8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89B33D-F19B-4130-B5AC-BD7E2972B3C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MX"/>
        </a:p>
      </dgm:t>
    </dgm:pt>
    <dgm:pt modelId="{D191EFF7-05F7-4742-8DFD-EA5EF39C499E}">
      <dgm:prSet phldrT="[Texto]" custT="1"/>
      <dgm:spPr>
        <a:solidFill>
          <a:schemeClr val="accent6">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s-MX" sz="1800" dirty="0"/>
            <a:t>INSTANCIA NORMATIVA</a:t>
          </a:r>
        </a:p>
        <a:p>
          <a:r>
            <a:rPr lang="es-MX" sz="1800" dirty="0">
              <a:solidFill>
                <a:schemeClr val="tx1"/>
              </a:solidFill>
            </a:rPr>
            <a:t>DGUTYP</a:t>
          </a:r>
        </a:p>
      </dgm:t>
    </dgm:pt>
    <dgm:pt modelId="{ABE989FE-0B5D-445F-AB2B-7031420EA095}" type="parTrans" cxnId="{E6170826-9C3F-4DCE-98F4-36E7EE04BE1F}">
      <dgm:prSet/>
      <dgm:spPr/>
      <dgm:t>
        <a:bodyPr/>
        <a:lstStyle/>
        <a:p>
          <a:endParaRPr lang="es-MX"/>
        </a:p>
      </dgm:t>
    </dgm:pt>
    <dgm:pt modelId="{DB9818EA-A960-4FC4-987C-46E99E7A3C20}" type="sibTrans" cxnId="{E6170826-9C3F-4DCE-98F4-36E7EE04BE1F}">
      <dgm:prSet/>
      <dgm:spPr/>
      <dgm:t>
        <a:bodyPr/>
        <a:lstStyle/>
        <a:p>
          <a:endParaRPr lang="es-MX"/>
        </a:p>
      </dgm:t>
    </dgm:pt>
    <dgm:pt modelId="{A589878D-BEB8-450B-AF95-57C4A4C8DFBC}">
      <dgm:prSet phldrT="[Texto]" custT="1"/>
      <dgm:spPr>
        <a:solidFill>
          <a:schemeClr val="accent6">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s-MX" sz="1800" dirty="0"/>
            <a:t>INSTANCIA EJECUTORA</a:t>
          </a:r>
        </a:p>
        <a:p>
          <a:r>
            <a:rPr lang="es-MX" sz="1800" dirty="0">
              <a:solidFill>
                <a:schemeClr val="tx1"/>
              </a:solidFill>
            </a:rPr>
            <a:t>UUTT y UUPP</a:t>
          </a:r>
        </a:p>
      </dgm:t>
    </dgm:pt>
    <dgm:pt modelId="{FACEFEAD-5315-4B5A-BBF9-1CCCFCB82F86}" type="parTrans" cxnId="{6A62B9AE-11A6-41F4-8429-BBB15C1CCD89}">
      <dgm:prSet/>
      <dgm:spPr/>
      <dgm:t>
        <a:bodyPr/>
        <a:lstStyle/>
        <a:p>
          <a:endParaRPr lang="es-MX"/>
        </a:p>
      </dgm:t>
    </dgm:pt>
    <dgm:pt modelId="{95C42A38-A93D-4C7B-ACB1-F843D3B9CC52}" type="sibTrans" cxnId="{6A62B9AE-11A6-41F4-8429-BBB15C1CCD89}">
      <dgm:prSet/>
      <dgm:spPr/>
      <dgm:t>
        <a:bodyPr/>
        <a:lstStyle/>
        <a:p>
          <a:endParaRPr lang="es-MX"/>
        </a:p>
      </dgm:t>
    </dgm:pt>
    <dgm:pt modelId="{1B2EC8B9-1D52-450A-AB91-E54D8785171F}">
      <dgm:prSet phldrT="[Texto]" custT="1"/>
      <dgm:spPr>
        <a:solidFill>
          <a:schemeClr val="accent6">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s-MX" sz="1800" dirty="0"/>
            <a:t>COMITÉ</a:t>
          </a:r>
        </a:p>
        <a:p>
          <a:r>
            <a:rPr lang="es-MX" sz="1800" dirty="0">
              <a:solidFill>
                <a:schemeClr val="tx1"/>
              </a:solidFill>
            </a:rPr>
            <a:t>PROFESORES BENEFICIADOS</a:t>
          </a:r>
        </a:p>
      </dgm:t>
    </dgm:pt>
    <dgm:pt modelId="{137070A7-AABB-4A50-B342-0647CD87BA0B}" type="parTrans" cxnId="{7EAE0E1C-C6BD-4F4B-91F6-3F772F15C3BD}">
      <dgm:prSet/>
      <dgm:spPr/>
      <dgm:t>
        <a:bodyPr/>
        <a:lstStyle/>
        <a:p>
          <a:endParaRPr lang="es-MX"/>
        </a:p>
      </dgm:t>
    </dgm:pt>
    <dgm:pt modelId="{41098A63-33E2-4A29-BEF2-DDBFE4C0F5D7}" type="sibTrans" cxnId="{7EAE0E1C-C6BD-4F4B-91F6-3F772F15C3BD}">
      <dgm:prSet/>
      <dgm:spPr/>
      <dgm:t>
        <a:bodyPr/>
        <a:lstStyle/>
        <a:p>
          <a:endParaRPr lang="es-MX"/>
        </a:p>
      </dgm:t>
    </dgm:pt>
    <dgm:pt modelId="{5E14E12B-7293-47AC-A091-D51A559A8507}" type="pres">
      <dgm:prSet presAssocID="{AA89B33D-F19B-4130-B5AC-BD7E2972B3CA}" presName="diagram" presStyleCnt="0">
        <dgm:presLayoutVars>
          <dgm:dir/>
          <dgm:resizeHandles val="exact"/>
        </dgm:presLayoutVars>
      </dgm:prSet>
      <dgm:spPr/>
      <dgm:t>
        <a:bodyPr/>
        <a:lstStyle/>
        <a:p>
          <a:endParaRPr lang="es-ES"/>
        </a:p>
      </dgm:t>
    </dgm:pt>
    <dgm:pt modelId="{C92BA91F-C273-4152-BA9D-99503E3AA3D6}" type="pres">
      <dgm:prSet presAssocID="{D191EFF7-05F7-4742-8DFD-EA5EF39C499E}" presName="node" presStyleLbl="node1" presStyleIdx="0" presStyleCnt="3" custScaleX="49820" custScaleY="26265" custLinFactNeighborX="708" custLinFactNeighborY="-5040">
        <dgm:presLayoutVars>
          <dgm:bulletEnabled val="1"/>
        </dgm:presLayoutVars>
      </dgm:prSet>
      <dgm:spPr/>
      <dgm:t>
        <a:bodyPr/>
        <a:lstStyle/>
        <a:p>
          <a:endParaRPr lang="es-ES"/>
        </a:p>
      </dgm:t>
    </dgm:pt>
    <dgm:pt modelId="{A35ABCA4-BD4C-4F9E-8E8A-FCFA7E9DAD8F}" type="pres">
      <dgm:prSet presAssocID="{DB9818EA-A960-4FC4-987C-46E99E7A3C20}" presName="sibTrans" presStyleCnt="0"/>
      <dgm:spPr/>
    </dgm:pt>
    <dgm:pt modelId="{695E6FF5-74D4-483B-A90A-DD3B1286CA3F}" type="pres">
      <dgm:prSet presAssocID="{A589878D-BEB8-450B-AF95-57C4A4C8DFBC}" presName="node" presStyleLbl="node1" presStyleIdx="1" presStyleCnt="3" custScaleX="52230" custScaleY="30594" custLinFactNeighborX="2047" custLinFactNeighborY="-7790">
        <dgm:presLayoutVars>
          <dgm:bulletEnabled val="1"/>
        </dgm:presLayoutVars>
      </dgm:prSet>
      <dgm:spPr/>
      <dgm:t>
        <a:bodyPr/>
        <a:lstStyle/>
        <a:p>
          <a:endParaRPr lang="es-ES"/>
        </a:p>
      </dgm:t>
    </dgm:pt>
    <dgm:pt modelId="{2C6C2A56-8F62-4106-90AD-68543B6B57E9}" type="pres">
      <dgm:prSet presAssocID="{95C42A38-A93D-4C7B-ACB1-F843D3B9CC52}" presName="sibTrans" presStyleCnt="0"/>
      <dgm:spPr/>
    </dgm:pt>
    <dgm:pt modelId="{5C0C0B12-16ED-4266-B98A-4E00F662D1BB}" type="pres">
      <dgm:prSet presAssocID="{1B2EC8B9-1D52-450A-AB91-E54D8785171F}" presName="node" presStyleLbl="node1" presStyleIdx="2" presStyleCnt="3" custScaleX="54681" custScaleY="25338" custLinFactNeighborX="2314" custLinFactNeighborY="-8238">
        <dgm:presLayoutVars>
          <dgm:bulletEnabled val="1"/>
        </dgm:presLayoutVars>
      </dgm:prSet>
      <dgm:spPr/>
      <dgm:t>
        <a:bodyPr/>
        <a:lstStyle/>
        <a:p>
          <a:endParaRPr lang="es-ES"/>
        </a:p>
      </dgm:t>
    </dgm:pt>
  </dgm:ptLst>
  <dgm:cxnLst>
    <dgm:cxn modelId="{A3D8F42A-131E-4A70-95DF-98047C245F78}" type="presOf" srcId="{1B2EC8B9-1D52-450A-AB91-E54D8785171F}" destId="{5C0C0B12-16ED-4266-B98A-4E00F662D1BB}" srcOrd="0" destOrd="0" presId="urn:microsoft.com/office/officeart/2005/8/layout/default"/>
    <dgm:cxn modelId="{91F4FCB2-79BF-450B-8835-DCF1D9044919}" type="presOf" srcId="{AA89B33D-F19B-4130-B5AC-BD7E2972B3CA}" destId="{5E14E12B-7293-47AC-A091-D51A559A8507}" srcOrd="0" destOrd="0" presId="urn:microsoft.com/office/officeart/2005/8/layout/default"/>
    <dgm:cxn modelId="{D7B7ECCC-45F6-484C-AA0B-D80414E41DC0}" type="presOf" srcId="{D191EFF7-05F7-4742-8DFD-EA5EF39C499E}" destId="{C92BA91F-C273-4152-BA9D-99503E3AA3D6}" srcOrd="0" destOrd="0" presId="urn:microsoft.com/office/officeart/2005/8/layout/default"/>
    <dgm:cxn modelId="{E6170826-9C3F-4DCE-98F4-36E7EE04BE1F}" srcId="{AA89B33D-F19B-4130-B5AC-BD7E2972B3CA}" destId="{D191EFF7-05F7-4742-8DFD-EA5EF39C499E}" srcOrd="0" destOrd="0" parTransId="{ABE989FE-0B5D-445F-AB2B-7031420EA095}" sibTransId="{DB9818EA-A960-4FC4-987C-46E99E7A3C20}"/>
    <dgm:cxn modelId="{7EAE0E1C-C6BD-4F4B-91F6-3F772F15C3BD}" srcId="{AA89B33D-F19B-4130-B5AC-BD7E2972B3CA}" destId="{1B2EC8B9-1D52-450A-AB91-E54D8785171F}" srcOrd="2" destOrd="0" parTransId="{137070A7-AABB-4A50-B342-0647CD87BA0B}" sibTransId="{41098A63-33E2-4A29-BEF2-DDBFE4C0F5D7}"/>
    <dgm:cxn modelId="{6A62B9AE-11A6-41F4-8429-BBB15C1CCD89}" srcId="{AA89B33D-F19B-4130-B5AC-BD7E2972B3CA}" destId="{A589878D-BEB8-450B-AF95-57C4A4C8DFBC}" srcOrd="1" destOrd="0" parTransId="{FACEFEAD-5315-4B5A-BBF9-1CCCFCB82F86}" sibTransId="{95C42A38-A93D-4C7B-ACB1-F843D3B9CC52}"/>
    <dgm:cxn modelId="{EC9F674D-5196-4B47-9175-78E6A1B7CC0E}" type="presOf" srcId="{A589878D-BEB8-450B-AF95-57C4A4C8DFBC}" destId="{695E6FF5-74D4-483B-A90A-DD3B1286CA3F}" srcOrd="0" destOrd="0" presId="urn:microsoft.com/office/officeart/2005/8/layout/default"/>
    <dgm:cxn modelId="{9CC1B81E-EB2D-4749-A96C-19AC66B59D09}" type="presParOf" srcId="{5E14E12B-7293-47AC-A091-D51A559A8507}" destId="{C92BA91F-C273-4152-BA9D-99503E3AA3D6}" srcOrd="0" destOrd="0" presId="urn:microsoft.com/office/officeart/2005/8/layout/default"/>
    <dgm:cxn modelId="{74659DED-D47E-4A4A-A847-57A85F9154D8}" type="presParOf" srcId="{5E14E12B-7293-47AC-A091-D51A559A8507}" destId="{A35ABCA4-BD4C-4F9E-8E8A-FCFA7E9DAD8F}" srcOrd="1" destOrd="0" presId="urn:microsoft.com/office/officeart/2005/8/layout/default"/>
    <dgm:cxn modelId="{4188C755-2F94-4C3D-9CE6-2811F57C620A}" type="presParOf" srcId="{5E14E12B-7293-47AC-A091-D51A559A8507}" destId="{695E6FF5-74D4-483B-A90A-DD3B1286CA3F}" srcOrd="2" destOrd="0" presId="urn:microsoft.com/office/officeart/2005/8/layout/default"/>
    <dgm:cxn modelId="{7315B47A-EB05-437C-8EF4-BD171046A8B3}" type="presParOf" srcId="{5E14E12B-7293-47AC-A091-D51A559A8507}" destId="{2C6C2A56-8F62-4106-90AD-68543B6B57E9}" srcOrd="3" destOrd="0" presId="urn:microsoft.com/office/officeart/2005/8/layout/default"/>
    <dgm:cxn modelId="{A336CEC8-8E13-4ADA-B3AF-46881D7790A3}" type="presParOf" srcId="{5E14E12B-7293-47AC-A091-D51A559A8507}" destId="{5C0C0B12-16ED-4266-B98A-4E00F662D1BB}"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2BA91F-C273-4152-BA9D-99503E3AA3D6}">
      <dsp:nvSpPr>
        <dsp:cNvPr id="0" name=""/>
        <dsp:cNvSpPr/>
      </dsp:nvSpPr>
      <dsp:spPr>
        <a:xfrm>
          <a:off x="1717214" y="137410"/>
          <a:ext cx="3316212" cy="1048980"/>
        </a:xfrm>
        <a:prstGeom prst="rect">
          <a:avLst/>
        </a:prstGeom>
        <a:solidFill>
          <a:schemeClr val="accent6">
            <a:lumMod val="75000"/>
          </a:schemeClr>
        </a:solidFill>
        <a:ln w="12700" cap="flat" cmpd="sng" algn="ctr">
          <a:noFill/>
          <a:prstDash val="solid"/>
          <a:miter lim="800000"/>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MX" sz="1800" kern="1200" dirty="0"/>
            <a:t>INSTANCIA NORMATIVA</a:t>
          </a:r>
        </a:p>
        <a:p>
          <a:pPr lvl="0" algn="ctr" defTabSz="800100">
            <a:lnSpc>
              <a:spcPct val="90000"/>
            </a:lnSpc>
            <a:spcBef>
              <a:spcPct val="0"/>
            </a:spcBef>
            <a:spcAft>
              <a:spcPct val="35000"/>
            </a:spcAft>
          </a:pPr>
          <a:r>
            <a:rPr lang="es-MX" sz="1800" kern="1200" dirty="0">
              <a:solidFill>
                <a:schemeClr val="tx1"/>
              </a:solidFill>
            </a:rPr>
            <a:t>DGUTYP</a:t>
          </a:r>
        </a:p>
      </dsp:txBody>
      <dsp:txXfrm>
        <a:off x="1717214" y="137410"/>
        <a:ext cx="3316212" cy="1048980"/>
      </dsp:txXfrm>
    </dsp:sp>
    <dsp:sp modelId="{695E6FF5-74D4-483B-A90A-DD3B1286CA3F}">
      <dsp:nvSpPr>
        <dsp:cNvPr id="0" name=""/>
        <dsp:cNvSpPr/>
      </dsp:nvSpPr>
      <dsp:spPr>
        <a:xfrm>
          <a:off x="1726134" y="1742199"/>
          <a:ext cx="3476631" cy="1221873"/>
        </a:xfrm>
        <a:prstGeom prst="rect">
          <a:avLst/>
        </a:prstGeom>
        <a:solidFill>
          <a:schemeClr val="accent6">
            <a:lumMod val="75000"/>
          </a:schemeClr>
        </a:solidFill>
        <a:ln w="12700" cap="flat" cmpd="sng" algn="ctr">
          <a:noFill/>
          <a:prstDash val="solid"/>
          <a:miter lim="800000"/>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MX" sz="1800" kern="1200" dirty="0"/>
            <a:t>INSTANCIA EJECUTORA</a:t>
          </a:r>
        </a:p>
        <a:p>
          <a:pPr lvl="0" algn="ctr" defTabSz="800100">
            <a:lnSpc>
              <a:spcPct val="90000"/>
            </a:lnSpc>
            <a:spcBef>
              <a:spcPct val="0"/>
            </a:spcBef>
            <a:spcAft>
              <a:spcPct val="35000"/>
            </a:spcAft>
          </a:pPr>
          <a:r>
            <a:rPr lang="es-MX" sz="1800" kern="1200" dirty="0">
              <a:solidFill>
                <a:schemeClr val="tx1"/>
              </a:solidFill>
            </a:rPr>
            <a:t>UUTT y UUPP</a:t>
          </a:r>
        </a:p>
      </dsp:txBody>
      <dsp:txXfrm>
        <a:off x="1726134" y="1742199"/>
        <a:ext cx="3476631" cy="1221873"/>
      </dsp:txXfrm>
    </dsp:sp>
    <dsp:sp modelId="{5C0C0B12-16ED-4266-B98A-4E00F662D1BB}">
      <dsp:nvSpPr>
        <dsp:cNvPr id="0" name=""/>
        <dsp:cNvSpPr/>
      </dsp:nvSpPr>
      <dsp:spPr>
        <a:xfrm>
          <a:off x="1662333" y="3611818"/>
          <a:ext cx="3639779" cy="1011957"/>
        </a:xfrm>
        <a:prstGeom prst="rect">
          <a:avLst/>
        </a:prstGeom>
        <a:solidFill>
          <a:schemeClr val="accent6">
            <a:lumMod val="75000"/>
          </a:schemeClr>
        </a:solidFill>
        <a:ln w="12700" cap="flat" cmpd="sng" algn="ctr">
          <a:noFill/>
          <a:prstDash val="solid"/>
          <a:miter lim="800000"/>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MX" sz="1800" kern="1200" dirty="0"/>
            <a:t>COMITÉ</a:t>
          </a:r>
        </a:p>
        <a:p>
          <a:pPr lvl="0" algn="ctr" defTabSz="800100">
            <a:lnSpc>
              <a:spcPct val="90000"/>
            </a:lnSpc>
            <a:spcBef>
              <a:spcPct val="0"/>
            </a:spcBef>
            <a:spcAft>
              <a:spcPct val="35000"/>
            </a:spcAft>
          </a:pPr>
          <a:r>
            <a:rPr lang="es-MX" sz="1800" kern="1200" dirty="0">
              <a:solidFill>
                <a:schemeClr val="tx1"/>
              </a:solidFill>
            </a:rPr>
            <a:t>PROFESORES BENEFICIADOS</a:t>
          </a:r>
        </a:p>
      </dsp:txBody>
      <dsp:txXfrm>
        <a:off x="1662333" y="3611818"/>
        <a:ext cx="3639779" cy="101195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0B533C-13F6-214B-8CDF-8875E1264C1E}"/>
              </a:ext>
            </a:extLst>
          </p:cNvPr>
          <p:cNvSpPr>
            <a:spLocks noGrp="1"/>
          </p:cNvSpPr>
          <p:nvPr>
            <p:ph type="title"/>
          </p:nvPr>
        </p:nvSpPr>
        <p:spPr>
          <a:xfrm>
            <a:off x="838200" y="365125"/>
            <a:ext cx="10515600" cy="1325563"/>
          </a:xfrm>
          <a:prstGeom prst="rect">
            <a:avLst/>
          </a:prstGeom>
        </p:spPr>
        <p:txBody>
          <a:bodyPr/>
          <a:lstStyle/>
          <a:p>
            <a:r>
              <a:rPr lang="es-MX"/>
              <a:t>Haz clic para modificar el estilo de título del patrón</a:t>
            </a:r>
          </a:p>
        </p:txBody>
      </p:sp>
      <p:sp>
        <p:nvSpPr>
          <p:cNvPr id="3" name="Marcador de fecha 2">
            <a:extLst>
              <a:ext uri="{FF2B5EF4-FFF2-40B4-BE49-F238E27FC236}">
                <a16:creationId xmlns:a16="http://schemas.microsoft.com/office/drawing/2014/main" id="{81C8A079-A9DD-D446-AA2B-69C7E216DF8D}"/>
              </a:ext>
            </a:extLst>
          </p:cNvPr>
          <p:cNvSpPr>
            <a:spLocks noGrp="1"/>
          </p:cNvSpPr>
          <p:nvPr>
            <p:ph type="dt" sz="half" idx="10"/>
          </p:nvPr>
        </p:nvSpPr>
        <p:spPr/>
        <p:txBody>
          <a:bodyPr/>
          <a:lstStyle/>
          <a:p>
            <a:fld id="{649D3AE5-1BCF-F440-B2E6-5D65722DACA3}" type="datetimeFigureOut">
              <a:rPr lang="es-MX" smtClean="0"/>
              <a:t>21/11/2024</a:t>
            </a:fld>
            <a:endParaRPr lang="es-MX"/>
          </a:p>
        </p:txBody>
      </p:sp>
      <p:sp>
        <p:nvSpPr>
          <p:cNvPr id="4" name="Marcador de pie de página 3">
            <a:extLst>
              <a:ext uri="{FF2B5EF4-FFF2-40B4-BE49-F238E27FC236}">
                <a16:creationId xmlns:a16="http://schemas.microsoft.com/office/drawing/2014/main" id="{761F02EF-E15C-7D4B-A40A-A404CE41E726}"/>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3DCC2B94-79F1-2E4C-AC8D-068AC5E15709}"/>
              </a:ext>
            </a:extLst>
          </p:cNvPr>
          <p:cNvSpPr>
            <a:spLocks noGrp="1"/>
          </p:cNvSpPr>
          <p:nvPr>
            <p:ph type="sldNum" sz="quarter" idx="12"/>
          </p:nvPr>
        </p:nvSpPr>
        <p:spPr/>
        <p:txBody>
          <a:bodyPr/>
          <a:lstStyle/>
          <a:p>
            <a:fld id="{40E182ED-D83A-714A-8929-3ACA2D383C01}" type="slidenum">
              <a:rPr lang="es-MX" smtClean="0"/>
              <a:t>‹Nº›</a:t>
            </a:fld>
            <a:endParaRPr lang="es-MX"/>
          </a:p>
        </p:txBody>
      </p:sp>
    </p:spTree>
    <p:extLst>
      <p:ext uri="{BB962C8B-B14F-4D97-AF65-F5344CB8AC3E}">
        <p14:creationId xmlns:p14="http://schemas.microsoft.com/office/powerpoint/2010/main" val="538271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338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ítulo y obje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69963D53-86E4-3449-8A9F-7C1952BB8EEB}"/>
              </a:ext>
            </a:extLst>
          </p:cNvPr>
          <p:cNvSpPr>
            <a:spLocks noGrp="1"/>
          </p:cNvSpPr>
          <p:nvPr>
            <p:ph type="dt" sz="half" idx="10"/>
          </p:nvPr>
        </p:nvSpPr>
        <p:spPr/>
        <p:txBody>
          <a:bodyPr/>
          <a:lstStyle/>
          <a:p>
            <a:fld id="{649D3AE5-1BCF-F440-B2E6-5D65722DACA3}" type="datetimeFigureOut">
              <a:rPr lang="es-MX" smtClean="0"/>
              <a:t>21/11/2024</a:t>
            </a:fld>
            <a:endParaRPr lang="es-MX"/>
          </a:p>
        </p:txBody>
      </p:sp>
      <p:sp>
        <p:nvSpPr>
          <p:cNvPr id="5" name="Marcador de pie de página 4">
            <a:extLst>
              <a:ext uri="{FF2B5EF4-FFF2-40B4-BE49-F238E27FC236}">
                <a16:creationId xmlns:a16="http://schemas.microsoft.com/office/drawing/2014/main" id="{A6140E97-7765-7741-B37A-43F8A020FC2F}"/>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1D8D9C87-B7C4-0545-9119-56CC0C07BA18}"/>
              </a:ext>
            </a:extLst>
          </p:cNvPr>
          <p:cNvSpPr>
            <a:spLocks noGrp="1"/>
          </p:cNvSpPr>
          <p:nvPr>
            <p:ph type="sldNum" sz="quarter" idx="12"/>
          </p:nvPr>
        </p:nvSpPr>
        <p:spPr/>
        <p:txBody>
          <a:bodyPr/>
          <a:lstStyle/>
          <a:p>
            <a:fld id="{40E182ED-D83A-714A-8929-3ACA2D383C01}" type="slidenum">
              <a:rPr lang="es-MX" smtClean="0"/>
              <a:t>‹Nº›</a:t>
            </a:fld>
            <a:endParaRPr lang="es-MX"/>
          </a:p>
        </p:txBody>
      </p:sp>
    </p:spTree>
    <p:extLst>
      <p:ext uri="{BB962C8B-B14F-4D97-AF65-F5344CB8AC3E}">
        <p14:creationId xmlns:p14="http://schemas.microsoft.com/office/powerpoint/2010/main" val="2056611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cabezado de sec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9385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os obje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99888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64048473-27E5-4E41-AF4E-21BFDA181DA6}"/>
              </a:ext>
            </a:extLst>
          </p:cNvPr>
          <p:cNvSpPr>
            <a:spLocks noGrp="1"/>
          </p:cNvSpPr>
          <p:nvPr>
            <p:ph type="body" idx="1"/>
          </p:nvPr>
        </p:nvSpPr>
        <p:spPr>
          <a:xfrm>
            <a:off x="4989775" y="2529852"/>
            <a:ext cx="5201408" cy="1081393"/>
          </a:xfrm>
          <a:prstGeom prst="rect">
            <a:avLst/>
          </a:prstGeom>
        </p:spPr>
        <p:txBody>
          <a:bodyPr vert="horz" lIns="91440" tIns="45720" rIns="91440" bIns="45720" rtlCol="0">
            <a:normAutofit/>
          </a:bodyPr>
          <a:lstStyle/>
          <a:p>
            <a:pPr lvl="0"/>
            <a:r>
              <a:rPr lang="es-MX" dirty="0"/>
              <a:t>Primera línea título</a:t>
            </a:r>
          </a:p>
          <a:p>
            <a:pPr lvl="0"/>
            <a:r>
              <a:rPr lang="es-MX" dirty="0"/>
              <a:t>Segunda línea título</a:t>
            </a:r>
          </a:p>
        </p:txBody>
      </p:sp>
      <p:sp>
        <p:nvSpPr>
          <p:cNvPr id="4" name="Marcador de fecha 3">
            <a:extLst>
              <a:ext uri="{FF2B5EF4-FFF2-40B4-BE49-F238E27FC236}">
                <a16:creationId xmlns:a16="http://schemas.microsoft.com/office/drawing/2014/main" id="{A525A7A5-1EA6-8941-977D-2E4D4948AA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9D3AE5-1BCF-F440-B2E6-5D65722DACA3}" type="datetimeFigureOut">
              <a:rPr lang="es-MX" smtClean="0"/>
              <a:t>21/11/2024</a:t>
            </a:fld>
            <a:endParaRPr lang="es-MX"/>
          </a:p>
        </p:txBody>
      </p:sp>
      <p:sp>
        <p:nvSpPr>
          <p:cNvPr id="5" name="Marcador de pie de página 4">
            <a:extLst>
              <a:ext uri="{FF2B5EF4-FFF2-40B4-BE49-F238E27FC236}">
                <a16:creationId xmlns:a16="http://schemas.microsoft.com/office/drawing/2014/main" id="{5D7298D9-19F6-A543-92E4-24726F7236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A85C90AE-3759-ED46-BF07-4A66872634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E182ED-D83A-714A-8929-3ACA2D383C01}" type="slidenum">
              <a:rPr lang="es-MX" smtClean="0"/>
              <a:t>‹Nº›</a:t>
            </a:fld>
            <a:endParaRPr lang="es-MX"/>
          </a:p>
        </p:txBody>
      </p:sp>
    </p:spTree>
    <p:extLst>
      <p:ext uri="{BB962C8B-B14F-4D97-AF65-F5344CB8AC3E}">
        <p14:creationId xmlns:p14="http://schemas.microsoft.com/office/powerpoint/2010/main" val="2799365892"/>
      </p:ext>
    </p:extLst>
  </p:cSld>
  <p:clrMap bg1="lt1" tx1="dk1" bg2="lt2" tx2="dk2" accent1="accent1" accent2="accent2" accent3="accent3" accent4="accent4" accent5="accent5" accent6="accent6" hlink="hlink" folHlink="folHlink"/>
  <p:sldLayoutIdLst>
    <p:sldLayoutId id="2147483653" r:id="rId1"/>
    <p:sldLayoutId id="2147483649" r:id="rId2"/>
    <p:sldLayoutId id="2147483650" r:id="rId3"/>
    <p:sldLayoutId id="2147483651" r:id="rId4"/>
    <p:sldLayoutId id="2147483652"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2800" b="1" kern="1200">
          <a:solidFill>
            <a:srgbClr val="A7802D"/>
          </a:solidFill>
          <a:latin typeface="MadrePatri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dof.gob.mx/" TargetMode="External"/><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hyperlink" Target="https://dgutyp.sep.gob.mx/Programas/PRODEP/2024/ANEXO_DEL_ACUERDO_23_12_23.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8F317AC-82BD-FB4A-99CE-84F3F0F47845}"/>
              </a:ext>
            </a:extLst>
          </p:cNvPr>
          <p:cNvSpPr txBox="1"/>
          <p:nvPr/>
        </p:nvSpPr>
        <p:spPr>
          <a:xfrm>
            <a:off x="5370785" y="1674674"/>
            <a:ext cx="4624552" cy="1938992"/>
          </a:xfrm>
          <a:prstGeom prst="rect">
            <a:avLst/>
          </a:prstGeom>
          <a:noFill/>
        </p:spPr>
        <p:txBody>
          <a:bodyPr wrap="square" rtlCol="0">
            <a:spAutoFit/>
          </a:bodyPr>
          <a:lstStyle/>
          <a:p>
            <a:pPr algn="ctr"/>
            <a:r>
              <a:rPr lang="es-MX" sz="4000" b="1" dirty="0">
                <a:solidFill>
                  <a:srgbClr val="A7802D"/>
                </a:solidFill>
                <a:latin typeface="Geomanist Bold" panose="02000503000000020004" pitchFamily="2" charset="77"/>
              </a:rPr>
              <a:t>CAPACITACIÓN DE CONTRALORÍA SOCIAL 2024</a:t>
            </a:r>
            <a:endParaRPr lang="es-MX" sz="5400" b="1" dirty="0">
              <a:solidFill>
                <a:srgbClr val="A7802D"/>
              </a:solidFill>
              <a:latin typeface="Geomanist Bold" panose="02000503000000020004" pitchFamily="2" charset="77"/>
            </a:endParaRPr>
          </a:p>
        </p:txBody>
      </p:sp>
      <p:sp>
        <p:nvSpPr>
          <p:cNvPr id="3" name="CuadroTexto 2">
            <a:extLst>
              <a:ext uri="{FF2B5EF4-FFF2-40B4-BE49-F238E27FC236}">
                <a16:creationId xmlns:a16="http://schemas.microsoft.com/office/drawing/2014/main" id="{70A72C17-7558-7047-BAFF-82FA969728DA}"/>
              </a:ext>
            </a:extLst>
          </p:cNvPr>
          <p:cNvSpPr txBox="1"/>
          <p:nvPr/>
        </p:nvSpPr>
        <p:spPr>
          <a:xfrm>
            <a:off x="5281447" y="4134094"/>
            <a:ext cx="4803227" cy="523220"/>
          </a:xfrm>
          <a:prstGeom prst="rect">
            <a:avLst/>
          </a:prstGeom>
          <a:noFill/>
        </p:spPr>
        <p:txBody>
          <a:bodyPr wrap="square" rtlCol="0">
            <a:spAutoFit/>
          </a:bodyPr>
          <a:lstStyle/>
          <a:p>
            <a:pPr algn="ctr"/>
            <a:r>
              <a:rPr lang="es-MX" sz="2800" b="1" dirty="0">
                <a:solidFill>
                  <a:srgbClr val="A7802D"/>
                </a:solidFill>
                <a:latin typeface="Geomanist Bold" panose="02000503000000020004" pitchFamily="2" charset="77"/>
              </a:rPr>
              <a:t>NORMATIVA</a:t>
            </a:r>
          </a:p>
        </p:txBody>
      </p:sp>
      <p:pic>
        <p:nvPicPr>
          <p:cNvPr id="4" name="Imagen 3" descr="Logotipo&#10;&#10;Descripción generada automáticamente">
            <a:extLst>
              <a:ext uri="{FF2B5EF4-FFF2-40B4-BE49-F238E27FC236}">
                <a16:creationId xmlns:a16="http://schemas.microsoft.com/office/drawing/2014/main" id="{D411E397-622E-F0FB-D703-3FAEEAB83ADF}"/>
              </a:ext>
            </a:extLst>
          </p:cNvPr>
          <p:cNvPicPr>
            <a:picLocks noChangeAspect="1"/>
          </p:cNvPicPr>
          <p:nvPr/>
        </p:nvPicPr>
        <p:blipFill>
          <a:blip r:embed="rId2"/>
          <a:stretch>
            <a:fillRect/>
          </a:stretch>
        </p:blipFill>
        <p:spPr>
          <a:xfrm>
            <a:off x="6755018" y="4705972"/>
            <a:ext cx="1745757" cy="943540"/>
          </a:xfrm>
          <a:prstGeom prst="rect">
            <a:avLst/>
          </a:prstGeom>
        </p:spPr>
      </p:pic>
    </p:spTree>
    <p:extLst>
      <p:ext uri="{BB962C8B-B14F-4D97-AF65-F5344CB8AC3E}">
        <p14:creationId xmlns:p14="http://schemas.microsoft.com/office/powerpoint/2010/main" val="4018201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C9A6BA8-E44C-CF42-8284-C9E8E3DC982B}"/>
              </a:ext>
            </a:extLst>
          </p:cNvPr>
          <p:cNvSpPr txBox="1"/>
          <p:nvPr/>
        </p:nvSpPr>
        <p:spPr>
          <a:xfrm>
            <a:off x="5397061" y="2809998"/>
            <a:ext cx="4803227" cy="954107"/>
          </a:xfrm>
          <a:prstGeom prst="rect">
            <a:avLst/>
          </a:prstGeom>
          <a:noFill/>
        </p:spPr>
        <p:txBody>
          <a:bodyPr wrap="square" rtlCol="0">
            <a:spAutoFit/>
          </a:bodyPr>
          <a:lstStyle/>
          <a:p>
            <a:pPr algn="ctr"/>
            <a:r>
              <a:rPr lang="es-MX" sz="2800" b="1" dirty="0">
                <a:solidFill>
                  <a:srgbClr val="A7802D"/>
                </a:solidFill>
                <a:latin typeface="Geomanist Bold" panose="02000503000000020004" pitchFamily="2" charset="77"/>
              </a:rPr>
              <a:t>Programa presupuestal S247 PRODEP</a:t>
            </a:r>
          </a:p>
        </p:txBody>
      </p:sp>
      <p:pic>
        <p:nvPicPr>
          <p:cNvPr id="5" name="Imagen 4">
            <a:extLst>
              <a:ext uri="{FF2B5EF4-FFF2-40B4-BE49-F238E27FC236}">
                <a16:creationId xmlns:a16="http://schemas.microsoft.com/office/drawing/2014/main" id="{9DACCDA5-090B-7211-3F1F-8201C036CE85}"/>
              </a:ext>
            </a:extLst>
          </p:cNvPr>
          <p:cNvPicPr>
            <a:picLocks noChangeAspect="1"/>
          </p:cNvPicPr>
          <p:nvPr/>
        </p:nvPicPr>
        <p:blipFill>
          <a:blip r:embed="rId2"/>
          <a:stretch>
            <a:fillRect/>
          </a:stretch>
        </p:blipFill>
        <p:spPr>
          <a:xfrm>
            <a:off x="9946946" y="370057"/>
            <a:ext cx="1803619" cy="453041"/>
          </a:xfrm>
          <a:prstGeom prst="rect">
            <a:avLst/>
          </a:prstGeom>
        </p:spPr>
      </p:pic>
    </p:spTree>
    <p:extLst>
      <p:ext uri="{BB962C8B-B14F-4D97-AF65-F5344CB8AC3E}">
        <p14:creationId xmlns:p14="http://schemas.microsoft.com/office/powerpoint/2010/main" val="12585174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DBA85AC-755B-4BD8-9E1E-86CEB6C61765}"/>
              </a:ext>
            </a:extLst>
          </p:cNvPr>
          <p:cNvPicPr>
            <a:picLocks noChangeAspect="1"/>
          </p:cNvPicPr>
          <p:nvPr/>
        </p:nvPicPr>
        <p:blipFill>
          <a:blip r:embed="rId2"/>
          <a:stretch>
            <a:fillRect/>
          </a:stretch>
        </p:blipFill>
        <p:spPr>
          <a:xfrm>
            <a:off x="414063" y="370057"/>
            <a:ext cx="1803619" cy="453041"/>
          </a:xfrm>
          <a:prstGeom prst="rect">
            <a:avLst/>
          </a:prstGeom>
        </p:spPr>
      </p:pic>
      <p:sp>
        <p:nvSpPr>
          <p:cNvPr id="2" name="CuadroTexto 1">
            <a:extLst>
              <a:ext uri="{FF2B5EF4-FFF2-40B4-BE49-F238E27FC236}">
                <a16:creationId xmlns:a16="http://schemas.microsoft.com/office/drawing/2014/main" id="{D8855903-4224-1072-FA23-D90AED10051E}"/>
              </a:ext>
            </a:extLst>
          </p:cNvPr>
          <p:cNvSpPr txBox="1"/>
          <p:nvPr/>
        </p:nvSpPr>
        <p:spPr>
          <a:xfrm>
            <a:off x="153909" y="1884288"/>
            <a:ext cx="10194201" cy="2054793"/>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path path="circle">
              <a:fillToRect l="100000" t="100000"/>
            </a:path>
            <a:tileRect r="-100000" b="-100000"/>
          </a:gradFill>
          <a:scene3d>
            <a:camera prst="orthographicFront"/>
            <a:lightRig rig="threePt" dir="t"/>
          </a:scene3d>
          <a:sp3d>
            <a:bevelT prst="angle"/>
          </a:sp3d>
        </p:spPr>
        <p:txBody>
          <a:bodyPr wrap="square" rtlCol="0">
            <a:spAutoFit/>
          </a:bodyPr>
          <a:lstStyle/>
          <a:p>
            <a:pPr>
              <a:lnSpc>
                <a:spcPct val="107000"/>
              </a:lnSpc>
              <a:spcAft>
                <a:spcPts val="800"/>
              </a:spcAft>
            </a:pPr>
            <a:endParaRPr lang="es-MX" b="1" dirty="0">
              <a:latin typeface="Geomanist" panose="02000503000000020004" pitchFamily="50" charset="0"/>
              <a:ea typeface="Soberana Sans" charset="0"/>
              <a:cs typeface="Soberana Sans" charset="0"/>
            </a:endParaRPr>
          </a:p>
          <a:p>
            <a:pPr algn="just">
              <a:lnSpc>
                <a:spcPct val="107000"/>
              </a:lnSpc>
              <a:spcAft>
                <a:spcPts val="800"/>
              </a:spcAft>
            </a:pPr>
            <a:r>
              <a:rPr lang="es-MX" dirty="0">
                <a:latin typeface="Geomanist" panose="02000503000000020004" pitchFamily="50" charset="0"/>
                <a:ea typeface="Soberana Sans" charset="0"/>
                <a:cs typeface="Soberana Sans" charset="0"/>
              </a:rPr>
              <a:t>“Se reconoce a la Contraloría Social como el mecanismo de los beneficiarios, de manera organizada, para verificar el cumplimiento de las metas y la correcta aplicación de los recursos públicos asignados a los programas de desarrollo social”. (Artículo 69 de la Ley General de Desarrollo Social)</a:t>
            </a:r>
          </a:p>
          <a:p>
            <a:pPr algn="just">
              <a:lnSpc>
                <a:spcPct val="107000"/>
              </a:lnSpc>
              <a:spcAft>
                <a:spcPts val="800"/>
              </a:spcAft>
            </a:pPr>
            <a:endParaRPr lang="es-MX" dirty="0">
              <a:latin typeface="Geomanist" panose="02000503000000020004" pitchFamily="50" charset="0"/>
              <a:ea typeface="Soberana Sans" charset="0"/>
              <a:cs typeface="Soberana Sans" charset="0"/>
            </a:endParaRPr>
          </a:p>
        </p:txBody>
      </p:sp>
      <p:sp>
        <p:nvSpPr>
          <p:cNvPr id="5" name="CuadroTexto 4">
            <a:extLst>
              <a:ext uri="{FF2B5EF4-FFF2-40B4-BE49-F238E27FC236}">
                <a16:creationId xmlns:a16="http://schemas.microsoft.com/office/drawing/2014/main" id="{A8447108-0020-B203-8EA1-386F37854048}"/>
              </a:ext>
            </a:extLst>
          </p:cNvPr>
          <p:cNvSpPr txBox="1"/>
          <p:nvPr/>
        </p:nvSpPr>
        <p:spPr>
          <a:xfrm>
            <a:off x="950614" y="1231271"/>
            <a:ext cx="5368705" cy="369332"/>
          </a:xfrm>
          <a:prstGeom prst="rect">
            <a:avLst/>
          </a:prstGeom>
          <a:noFill/>
        </p:spPr>
        <p:txBody>
          <a:bodyPr wrap="square" rtlCol="0">
            <a:spAutoFit/>
          </a:bodyPr>
          <a:lstStyle/>
          <a:p>
            <a:pPr>
              <a:lnSpc>
                <a:spcPct val="107000"/>
              </a:lnSpc>
              <a:spcAft>
                <a:spcPts val="800"/>
              </a:spcAft>
            </a:pPr>
            <a:r>
              <a:rPr lang="es-MX" b="1">
                <a:latin typeface="Geomanist" panose="02000503000000020004" pitchFamily="50" charset="0"/>
                <a:ea typeface="Soberana Sans" charset="0"/>
                <a:cs typeface="Soberana Sans" charset="0"/>
              </a:rPr>
              <a:t>Concepto de Contraloría Social.</a:t>
            </a:r>
            <a:endParaRPr lang="es-MX" b="1" dirty="0">
              <a:latin typeface="Geomanist" panose="02000503000000020004" pitchFamily="50" charset="0"/>
              <a:ea typeface="Soberana Sans" charset="0"/>
              <a:cs typeface="Soberana Sans" charset="0"/>
            </a:endParaRPr>
          </a:p>
        </p:txBody>
      </p:sp>
    </p:spTree>
    <p:extLst>
      <p:ext uri="{BB962C8B-B14F-4D97-AF65-F5344CB8AC3E}">
        <p14:creationId xmlns:p14="http://schemas.microsoft.com/office/powerpoint/2010/main" val="31702517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71D28-211E-AA20-A9FE-8547997A0916}"/>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D06A04B6-B4C7-FBB8-6835-18419496A39C}"/>
              </a:ext>
            </a:extLst>
          </p:cNvPr>
          <p:cNvPicPr>
            <a:picLocks noChangeAspect="1"/>
          </p:cNvPicPr>
          <p:nvPr/>
        </p:nvPicPr>
        <p:blipFill>
          <a:blip r:embed="rId2"/>
          <a:stretch>
            <a:fillRect/>
          </a:stretch>
        </p:blipFill>
        <p:spPr>
          <a:xfrm>
            <a:off x="414063" y="370057"/>
            <a:ext cx="1803619" cy="453041"/>
          </a:xfrm>
          <a:prstGeom prst="rect">
            <a:avLst/>
          </a:prstGeom>
        </p:spPr>
      </p:pic>
      <p:sp>
        <p:nvSpPr>
          <p:cNvPr id="2" name="CuadroTexto 1">
            <a:extLst>
              <a:ext uri="{FF2B5EF4-FFF2-40B4-BE49-F238E27FC236}">
                <a16:creationId xmlns:a16="http://schemas.microsoft.com/office/drawing/2014/main" id="{A47CAA15-EA69-891D-8087-D66919D5BE95}"/>
              </a:ext>
            </a:extLst>
          </p:cNvPr>
          <p:cNvSpPr txBox="1"/>
          <p:nvPr/>
        </p:nvSpPr>
        <p:spPr>
          <a:xfrm>
            <a:off x="414064" y="924623"/>
            <a:ext cx="9852566" cy="5526128"/>
          </a:xfrm>
          <a:prstGeom prst="rect">
            <a:avLst/>
          </a:prstGeom>
          <a:gradFill flip="none" rotWithShape="1">
            <a:gsLst>
              <a:gs pos="0">
                <a:schemeClr val="accent4">
                  <a:lumMod val="75000"/>
                  <a:tint val="66000"/>
                  <a:satMod val="160000"/>
                </a:schemeClr>
              </a:gs>
              <a:gs pos="50000">
                <a:schemeClr val="accent4">
                  <a:lumMod val="75000"/>
                  <a:tint val="44500"/>
                  <a:satMod val="160000"/>
                </a:schemeClr>
              </a:gs>
              <a:gs pos="100000">
                <a:schemeClr val="accent4">
                  <a:lumMod val="75000"/>
                  <a:tint val="23500"/>
                  <a:satMod val="160000"/>
                </a:schemeClr>
              </a:gs>
            </a:gsLst>
            <a:path path="circle">
              <a:fillToRect r="100000" b="100000"/>
            </a:path>
            <a:tileRect l="-100000" t="-100000"/>
          </a:gradFill>
          <a:scene3d>
            <a:camera prst="orthographicFront"/>
            <a:lightRig rig="threePt" dir="t"/>
          </a:scene3d>
          <a:sp3d>
            <a:bevelT prst="angle"/>
          </a:sp3d>
        </p:spPr>
        <p:txBody>
          <a:bodyPr wrap="square" rtlCol="0">
            <a:spAutoFit/>
          </a:bodyPr>
          <a:lstStyle/>
          <a:p>
            <a:pPr marL="0" marR="0" indent="0" algn="l">
              <a:lnSpc>
                <a:spcPct val="110000"/>
              </a:lnSpc>
              <a:spcBef>
                <a:spcPts val="0"/>
              </a:spcBef>
              <a:spcAft>
                <a:spcPts val="0"/>
              </a:spcAft>
            </a:pPr>
            <a:r>
              <a:rPr lang="es-MX" sz="1800" b="1" kern="1400" dirty="0">
                <a:ln>
                  <a:noFill/>
                </a:ln>
                <a:solidFill>
                  <a:srgbClr val="000000"/>
                </a:solidFill>
                <a:effectLst/>
                <a:latin typeface="Geomanist" panose="02000503000000020004" pitchFamily="50" charset="0"/>
              </a:rPr>
              <a:t>Características del programa:</a:t>
            </a:r>
            <a:endParaRPr lang="es-MX" sz="1800" kern="1400" dirty="0">
              <a:ln>
                <a:noFill/>
              </a:ln>
              <a:solidFill>
                <a:srgbClr val="000000"/>
              </a:solidFill>
              <a:effectLst/>
              <a:latin typeface="Calibri" panose="020F0502020204030204" pitchFamily="34" charset="0"/>
            </a:endParaRPr>
          </a:p>
          <a:p>
            <a:pPr marL="0" marR="0" indent="0" algn="just">
              <a:lnSpc>
                <a:spcPct val="110000"/>
              </a:lnSpc>
              <a:spcBef>
                <a:spcPts val="0"/>
              </a:spcBef>
              <a:spcAft>
                <a:spcPts val="0"/>
              </a:spcAft>
            </a:pPr>
            <a:r>
              <a:rPr lang="es-MX" kern="1200" dirty="0">
                <a:ln>
                  <a:noFill/>
                </a:ln>
                <a:effectLst/>
                <a:latin typeface="Geomanist" panose="02000503000000020004" pitchFamily="50" charset="0"/>
              </a:rPr>
              <a:t>La cobertura del Programa es de carácter nacional y su Población Objetivo está definida como: los/las Profesores/as de Tiempo Completo y Cuerpos Académicos de las Instituciones Públicas de Educación Superior (IPES), que cumplan los requisitos previstos en las Reglas de Operación del Programa, publicadas en el Diario Oficial de la Federación, 23 de diciembre 2023.</a:t>
            </a:r>
          </a:p>
          <a:p>
            <a:pPr marL="0" marR="0" indent="0" algn="just">
              <a:lnSpc>
                <a:spcPct val="110000"/>
              </a:lnSpc>
              <a:spcBef>
                <a:spcPts val="0"/>
              </a:spcBef>
              <a:spcAft>
                <a:spcPts val="0"/>
              </a:spcAft>
            </a:pPr>
            <a:r>
              <a:rPr lang="es-MX" kern="1200" dirty="0">
                <a:ln>
                  <a:noFill/>
                </a:ln>
                <a:solidFill>
                  <a:srgbClr val="000000"/>
                </a:solidFill>
                <a:effectLst/>
                <a:latin typeface="Geomanist" panose="02000503000000020004" pitchFamily="50" charset="0"/>
              </a:rPr>
              <a:t>Objetivo:</a:t>
            </a:r>
            <a:endParaRPr lang="es-MX" kern="1400" dirty="0">
              <a:ln>
                <a:noFill/>
              </a:ln>
              <a:solidFill>
                <a:srgbClr val="000000"/>
              </a:solidFill>
              <a:effectLst/>
              <a:latin typeface="Calibri" panose="020F0502020204030204" pitchFamily="34" charset="0"/>
            </a:endParaRPr>
          </a:p>
          <a:p>
            <a:pPr marL="0" marR="0" indent="0" algn="just">
              <a:lnSpc>
                <a:spcPct val="110000"/>
              </a:lnSpc>
              <a:spcBef>
                <a:spcPts val="0"/>
              </a:spcBef>
              <a:spcAft>
                <a:spcPts val="0"/>
              </a:spcAft>
            </a:pPr>
            <a:r>
              <a:rPr lang="es-MX" kern="1200" dirty="0">
                <a:ln>
                  <a:noFill/>
                </a:ln>
                <a:effectLst/>
                <a:latin typeface="Geomanist" panose="02000503000000020004" pitchFamily="50" charset="0"/>
              </a:rPr>
              <a:t>a) Profesionalizar a los /las Profesores/as de Tiempo Completo (PTC) de las Universidades Tecnológicas y Politécnicas para que alcancen las capacidades de investigación-docencia, desarrollo tecnológico e innovación con responsabilidad social.</a:t>
            </a:r>
            <a:endParaRPr lang="es-MX" kern="1400" dirty="0">
              <a:ln>
                <a:noFill/>
              </a:ln>
              <a:effectLst/>
              <a:latin typeface="Calibri" panose="020F0502020204030204" pitchFamily="34" charset="0"/>
            </a:endParaRPr>
          </a:p>
          <a:p>
            <a:pPr marL="0" marR="0" indent="0" algn="just">
              <a:lnSpc>
                <a:spcPct val="110000"/>
              </a:lnSpc>
              <a:spcBef>
                <a:spcPts val="0"/>
              </a:spcBef>
              <a:spcAft>
                <a:spcPts val="0"/>
              </a:spcAft>
            </a:pPr>
            <a:r>
              <a:rPr lang="es-MX" kern="1200" dirty="0">
                <a:ln>
                  <a:noFill/>
                </a:ln>
                <a:effectLst/>
                <a:latin typeface="Geomanist" panose="02000503000000020004" pitchFamily="50" charset="0"/>
              </a:rPr>
              <a:t>El programa consiste en un apoyo financiero para:</a:t>
            </a:r>
            <a:endParaRPr lang="es-MX" kern="1400" dirty="0">
              <a:ln>
                <a:noFill/>
              </a:ln>
              <a:effectLst/>
              <a:latin typeface="Calibri" panose="020F0502020204030204" pitchFamily="34" charset="0"/>
            </a:endParaRPr>
          </a:p>
          <a:p>
            <a:pPr marL="0" marR="0" indent="0" algn="just">
              <a:lnSpc>
                <a:spcPct val="110000"/>
              </a:lnSpc>
              <a:spcBef>
                <a:spcPts val="0"/>
              </a:spcBef>
              <a:spcAft>
                <a:spcPts val="0"/>
              </a:spcAft>
            </a:pPr>
            <a:endParaRPr lang="es-MX" kern="1400" dirty="0">
              <a:ln>
                <a:noFill/>
              </a:ln>
              <a:effectLst/>
              <a:latin typeface="Calibri" panose="020F0502020204030204" pitchFamily="34" charset="0"/>
            </a:endParaRPr>
          </a:p>
          <a:p>
            <a:pPr marL="0" marR="0" indent="0" algn="just">
              <a:lnSpc>
                <a:spcPct val="110000"/>
              </a:lnSpc>
              <a:spcBef>
                <a:spcPts val="0"/>
              </a:spcBef>
              <a:spcAft>
                <a:spcPts val="0"/>
              </a:spcAft>
            </a:pPr>
            <a:r>
              <a:rPr lang="es-MX" sz="1400" kern="1200" dirty="0">
                <a:ln>
                  <a:noFill/>
                </a:ln>
                <a:effectLst/>
                <a:latin typeface="Geomanist" panose="02000503000000020004" pitchFamily="50" charset="0"/>
              </a:rPr>
              <a:t>Grado mínimo:  </a:t>
            </a:r>
            <a:endParaRPr lang="es-MX" sz="1400" kern="1400" dirty="0">
              <a:ln>
                <a:noFill/>
              </a:ln>
              <a:effectLst/>
              <a:latin typeface="Calibri" panose="020F0502020204030204" pitchFamily="34" charset="0"/>
            </a:endParaRPr>
          </a:p>
          <a:p>
            <a:pPr marL="0" marR="0" indent="0" algn="just">
              <a:lnSpc>
                <a:spcPct val="110000"/>
              </a:lnSpc>
              <a:spcBef>
                <a:spcPts val="0"/>
              </a:spcBef>
              <a:spcAft>
                <a:spcPts val="0"/>
              </a:spcAft>
            </a:pPr>
            <a:r>
              <a:rPr lang="es-MX" sz="1400" kern="1200" dirty="0">
                <a:ln>
                  <a:noFill/>
                </a:ln>
                <a:effectLst/>
                <a:latin typeface="Geomanist" panose="02000503000000020004" pitchFamily="50" charset="0"/>
              </a:rPr>
              <a:t>$30,000.00 M.N.</a:t>
            </a:r>
            <a:endParaRPr lang="es-MX" sz="1400" kern="1400" dirty="0">
              <a:ln>
                <a:noFill/>
              </a:ln>
              <a:effectLst/>
              <a:latin typeface="Calibri" panose="020F0502020204030204" pitchFamily="34" charset="0"/>
            </a:endParaRPr>
          </a:p>
          <a:p>
            <a:pPr marL="0" marR="0" indent="0" algn="just">
              <a:lnSpc>
                <a:spcPct val="110000"/>
              </a:lnSpc>
              <a:spcBef>
                <a:spcPts val="0"/>
              </a:spcBef>
              <a:spcAft>
                <a:spcPts val="0"/>
              </a:spcAft>
            </a:pPr>
            <a:r>
              <a:rPr lang="es-MX" sz="1400" kern="1200" dirty="0">
                <a:ln>
                  <a:noFill/>
                </a:ln>
                <a:effectLst/>
                <a:latin typeface="Geomanist" panose="02000503000000020004" pitchFamily="50" charset="0"/>
              </a:rPr>
              <a:t> </a:t>
            </a:r>
            <a:endParaRPr lang="es-MX" sz="1400" kern="1400" dirty="0">
              <a:ln>
                <a:noFill/>
              </a:ln>
              <a:effectLst/>
              <a:latin typeface="Calibri" panose="020F0502020204030204" pitchFamily="34" charset="0"/>
            </a:endParaRPr>
          </a:p>
          <a:p>
            <a:pPr marL="0" marR="0" indent="0" algn="just">
              <a:lnSpc>
                <a:spcPct val="110000"/>
              </a:lnSpc>
              <a:spcBef>
                <a:spcPts val="0"/>
              </a:spcBef>
              <a:spcAft>
                <a:spcPts val="0"/>
              </a:spcAft>
            </a:pPr>
            <a:r>
              <a:rPr lang="es-MX" sz="1400" kern="1200" dirty="0">
                <a:ln>
                  <a:noFill/>
                </a:ln>
                <a:effectLst/>
                <a:latin typeface="Geomanist" panose="02000503000000020004" pitchFamily="50" charset="0"/>
              </a:rPr>
              <a:t>Grado preferente: </a:t>
            </a:r>
            <a:endParaRPr lang="es-MX" sz="1400" kern="1400" dirty="0">
              <a:ln>
                <a:noFill/>
              </a:ln>
              <a:effectLst/>
              <a:latin typeface="Calibri" panose="020F0502020204030204" pitchFamily="34" charset="0"/>
            </a:endParaRPr>
          </a:p>
          <a:p>
            <a:pPr marL="0" marR="0" indent="0" algn="just">
              <a:lnSpc>
                <a:spcPct val="110000"/>
              </a:lnSpc>
              <a:spcBef>
                <a:spcPts val="0"/>
              </a:spcBef>
              <a:spcAft>
                <a:spcPts val="0"/>
              </a:spcAft>
            </a:pPr>
            <a:r>
              <a:rPr lang="es-MX" sz="1400" kern="1200" dirty="0">
                <a:ln>
                  <a:noFill/>
                </a:ln>
                <a:effectLst/>
                <a:latin typeface="Geomanist" panose="02000503000000020004" pitchFamily="50" charset="0"/>
              </a:rPr>
              <a:t>$40,000.00</a:t>
            </a:r>
          </a:p>
          <a:p>
            <a:pPr marL="0" marR="0" indent="0" algn="just">
              <a:lnSpc>
                <a:spcPct val="110000"/>
              </a:lnSpc>
              <a:spcBef>
                <a:spcPts val="0"/>
              </a:spcBef>
              <a:spcAft>
                <a:spcPts val="0"/>
              </a:spcAft>
            </a:pPr>
            <a:endParaRPr lang="es-MX" kern="1400" dirty="0">
              <a:ln>
                <a:noFill/>
              </a:ln>
              <a:effectLst/>
              <a:latin typeface="Calibri" panose="020F0502020204030204" pitchFamily="34" charset="0"/>
            </a:endParaRPr>
          </a:p>
          <a:p>
            <a:pPr marL="0" marR="0" indent="0" algn="just">
              <a:lnSpc>
                <a:spcPct val="110000"/>
              </a:lnSpc>
              <a:spcBef>
                <a:spcPts val="0"/>
              </a:spcBef>
              <a:spcAft>
                <a:spcPts val="0"/>
              </a:spcAft>
            </a:pPr>
            <a:r>
              <a:rPr lang="es-MX" kern="1200" dirty="0">
                <a:ln>
                  <a:noFill/>
                </a:ln>
                <a:effectLst/>
                <a:latin typeface="Geomanist" panose="02000503000000020004" pitchFamily="50" charset="0"/>
              </a:rPr>
              <a:t>De periodicidad anual y para la adquisición de equipo personal de computo</a:t>
            </a:r>
            <a:endParaRPr lang="es-MX" dirty="0">
              <a:latin typeface="Geomanist" panose="02000503000000020004" pitchFamily="50" charset="0"/>
            </a:endParaRPr>
          </a:p>
          <a:p>
            <a:pPr marL="0" marR="0" indent="0" algn="just">
              <a:lnSpc>
                <a:spcPct val="110000"/>
              </a:lnSpc>
              <a:spcBef>
                <a:spcPts val="0"/>
              </a:spcBef>
              <a:spcAft>
                <a:spcPts val="0"/>
              </a:spcAft>
            </a:pPr>
            <a:r>
              <a:rPr lang="es-MX" kern="1400" dirty="0">
                <a:ln>
                  <a:noFill/>
                </a:ln>
                <a:effectLst/>
                <a:latin typeface="Geomanist" panose="02000503000000020004" pitchFamily="50" charset="0"/>
              </a:rPr>
              <a:t>La asignación presupuestal para 2024 fue de $11,586,111.00</a:t>
            </a:r>
            <a:endParaRPr lang="es-MX" kern="1400" dirty="0">
              <a:ln>
                <a:noFill/>
              </a:ln>
              <a:effectLst/>
              <a:latin typeface="Calibri" panose="020F0502020204030204" pitchFamily="34" charset="0"/>
            </a:endParaRPr>
          </a:p>
        </p:txBody>
      </p:sp>
    </p:spTree>
    <p:extLst>
      <p:ext uri="{BB962C8B-B14F-4D97-AF65-F5344CB8AC3E}">
        <p14:creationId xmlns:p14="http://schemas.microsoft.com/office/powerpoint/2010/main" val="12958054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A8CE5-08CF-CD46-E81C-ED1CF4D4E6AA}"/>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2EAE3B2E-A044-B1AD-8520-5E709AD9F6D2}"/>
              </a:ext>
            </a:extLst>
          </p:cNvPr>
          <p:cNvPicPr>
            <a:picLocks noChangeAspect="1"/>
          </p:cNvPicPr>
          <p:nvPr/>
        </p:nvPicPr>
        <p:blipFill>
          <a:blip r:embed="rId2"/>
          <a:stretch>
            <a:fillRect/>
          </a:stretch>
        </p:blipFill>
        <p:spPr>
          <a:xfrm>
            <a:off x="414063" y="370057"/>
            <a:ext cx="1803619" cy="453041"/>
          </a:xfrm>
          <a:prstGeom prst="rect">
            <a:avLst/>
          </a:prstGeom>
        </p:spPr>
      </p:pic>
      <p:sp>
        <p:nvSpPr>
          <p:cNvPr id="4" name="Marcador de contenido 2">
            <a:extLst>
              <a:ext uri="{FF2B5EF4-FFF2-40B4-BE49-F238E27FC236}">
                <a16:creationId xmlns:a16="http://schemas.microsoft.com/office/drawing/2014/main" id="{C4621A55-CC3D-DCB9-844B-034F46947D4A}"/>
              </a:ext>
            </a:extLst>
          </p:cNvPr>
          <p:cNvSpPr txBox="1">
            <a:spLocks/>
          </p:cNvSpPr>
          <p:nvPr/>
        </p:nvSpPr>
        <p:spPr>
          <a:xfrm>
            <a:off x="162962" y="1587544"/>
            <a:ext cx="10176095" cy="4161406"/>
          </a:xfrm>
          <a:prstGeom prst="rect">
            <a:avLst/>
          </a:prstGeom>
          <a:solidFill>
            <a:srgbClr val="990033"/>
          </a:solidFill>
          <a:ln w="6350">
            <a:solidFill>
              <a:schemeClr val="tx1"/>
            </a:solidFill>
          </a:ln>
          <a:scene3d>
            <a:camera prst="orthographicFront"/>
            <a:lightRig rig="threePt" dir="t"/>
          </a:scene3d>
          <a:sp3d>
            <a:bevelT/>
          </a:sp3d>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Wingdings" panose="05000000000000000000" pitchFamily="2" charset="2"/>
              <a:buChar char="v"/>
            </a:pPr>
            <a:r>
              <a:rPr lang="es-MX" sz="1800" dirty="0">
                <a:solidFill>
                  <a:schemeClr val="bg1"/>
                </a:solidFill>
                <a:latin typeface="Geomanist" panose="02000503000000020004" pitchFamily="50" charset="0"/>
              </a:rPr>
              <a:t>Ley de Desarrollo Social</a:t>
            </a:r>
          </a:p>
          <a:p>
            <a:pPr marL="285750" indent="-285750" algn="just">
              <a:buFont typeface="Wingdings" panose="05000000000000000000" pitchFamily="2" charset="2"/>
              <a:buChar char="v"/>
            </a:pPr>
            <a:r>
              <a:rPr lang="es-MX" sz="1800" dirty="0">
                <a:solidFill>
                  <a:schemeClr val="bg1"/>
                </a:solidFill>
                <a:latin typeface="Geomanist" panose="02000503000000020004" pitchFamily="50" charset="0"/>
              </a:rPr>
              <a:t>Reglamento de la Ley General de Desarrollo Social </a:t>
            </a:r>
          </a:p>
          <a:p>
            <a:pPr marL="285750" indent="-285750" algn="just">
              <a:buFont typeface="Wingdings" panose="05000000000000000000" pitchFamily="2" charset="2"/>
              <a:buChar char="v"/>
            </a:pPr>
            <a:r>
              <a:rPr lang="es-MX" sz="1800" dirty="0">
                <a:solidFill>
                  <a:schemeClr val="bg1"/>
                </a:solidFill>
                <a:latin typeface="Geomanist" panose="02000503000000020004" pitchFamily="50" charset="0"/>
              </a:rPr>
              <a:t>Acuerdo por el que se establecen los Lineamientos para la Promoción y Operación de la Contraloría Social en los Programas federales de Desarrollo Social</a:t>
            </a:r>
          </a:p>
          <a:p>
            <a:pPr marL="285750" indent="-285750" algn="just">
              <a:buFont typeface="Wingdings" panose="05000000000000000000" pitchFamily="2" charset="2"/>
              <a:buChar char="v"/>
            </a:pPr>
            <a:r>
              <a:rPr lang="es-MX" sz="1800" dirty="0">
                <a:solidFill>
                  <a:schemeClr val="bg1"/>
                </a:solidFill>
                <a:latin typeface="Geomanist" panose="02000503000000020004" pitchFamily="50" charset="0"/>
              </a:rPr>
              <a:t>Estrategia Marco </a:t>
            </a:r>
          </a:p>
          <a:p>
            <a:pPr marL="285750" indent="-285750" algn="just">
              <a:buFont typeface="Wingdings" panose="05000000000000000000" pitchFamily="2" charset="2"/>
              <a:buChar char="v"/>
            </a:pPr>
            <a:r>
              <a:rPr lang="es-MX" sz="1800" b="1" dirty="0">
                <a:solidFill>
                  <a:schemeClr val="bg1"/>
                </a:solidFill>
                <a:latin typeface="Geomanist" panose="02000503000000020004" pitchFamily="50" charset="0"/>
              </a:rPr>
              <a:t>Acuerdo número 23/12/23 por el que se emiten las Reglas de Operación del Programa para el Desarrollo Profesional Docente para el ejercicio fiscal 2024. </a:t>
            </a:r>
            <a:br>
              <a:rPr lang="es-MX" sz="1800" b="1" dirty="0">
                <a:solidFill>
                  <a:schemeClr val="bg1"/>
                </a:solidFill>
                <a:latin typeface="Geomanist" panose="02000503000000020004" pitchFamily="50" charset="0"/>
              </a:rPr>
            </a:br>
            <a:r>
              <a:rPr lang="es-MX" sz="1800" b="1" dirty="0">
                <a:solidFill>
                  <a:schemeClr val="bg1"/>
                </a:solidFill>
                <a:latin typeface="Geomanist" panose="02000503000000020004" pitchFamily="50" charset="0"/>
                <a:hlinkClick r:id="rId3">
                  <a:extLst>
                    <a:ext uri="{A12FA001-AC4F-418D-AE19-62706E023703}">
                      <ahyp:hlinkClr xmlns:ahyp="http://schemas.microsoft.com/office/drawing/2018/hyperlinkcolor" xmlns="" val="tx"/>
                    </a:ext>
                  </a:extLst>
                </a:hlinkClick>
              </a:rPr>
              <a:t>https://www.dof.gob.mx/</a:t>
            </a:r>
            <a:endParaRPr lang="es-MX" sz="1800" b="1" dirty="0">
              <a:solidFill>
                <a:schemeClr val="bg1"/>
              </a:solidFill>
              <a:latin typeface="Geomanist" panose="02000503000000020004" pitchFamily="50" charset="0"/>
            </a:endParaRPr>
          </a:p>
          <a:p>
            <a:pPr marL="285750" indent="-285750">
              <a:buFont typeface="Wingdings" panose="05000000000000000000" pitchFamily="2" charset="2"/>
              <a:buChar char="v"/>
            </a:pPr>
            <a:r>
              <a:rPr lang="es-MX" sz="1800" b="1" dirty="0">
                <a:solidFill>
                  <a:schemeClr val="bg1"/>
                </a:solidFill>
                <a:latin typeface="Geomanist" panose="02000503000000020004" pitchFamily="50" charset="0"/>
                <a:hlinkClick r:id="rId4">
                  <a:extLst>
                    <a:ext uri="{A12FA001-AC4F-418D-AE19-62706E023703}">
                      <ahyp:hlinkClr xmlns:ahyp="http://schemas.microsoft.com/office/drawing/2018/hyperlinkcolor" xmlns="" val="tx"/>
                    </a:ext>
                  </a:extLst>
                </a:hlinkClick>
              </a:rPr>
              <a:t>ROP PRODEP 2024</a:t>
            </a:r>
            <a:endParaRPr lang="es-MX" sz="1800" dirty="0">
              <a:solidFill>
                <a:schemeClr val="bg1"/>
              </a:solidFill>
              <a:latin typeface="Geomanist" panose="02000503000000020004" pitchFamily="50" charset="0"/>
            </a:endParaRPr>
          </a:p>
          <a:p>
            <a:pPr marL="285750" indent="-285750" algn="just">
              <a:buFont typeface="Wingdings" panose="05000000000000000000" pitchFamily="2" charset="2"/>
              <a:buChar char="v"/>
            </a:pPr>
            <a:r>
              <a:rPr lang="es-MX" sz="1800" dirty="0">
                <a:solidFill>
                  <a:schemeClr val="bg1"/>
                </a:solidFill>
                <a:latin typeface="Geomanist" panose="02000503000000020004" pitchFamily="50" charset="0"/>
              </a:rPr>
              <a:t>Convenios</a:t>
            </a:r>
          </a:p>
          <a:p>
            <a:pPr marL="285750" indent="-285750" algn="just">
              <a:buFont typeface="Wingdings" panose="05000000000000000000" pitchFamily="2" charset="2"/>
              <a:buChar char="v"/>
            </a:pPr>
            <a:r>
              <a:rPr lang="es-MX" sz="1800" dirty="0">
                <a:solidFill>
                  <a:schemeClr val="bg1"/>
                </a:solidFill>
                <a:latin typeface="Geomanist" panose="02000503000000020004" pitchFamily="50" charset="0"/>
              </a:rPr>
              <a:t>Documentos Normativos</a:t>
            </a:r>
          </a:p>
        </p:txBody>
      </p:sp>
      <p:sp>
        <p:nvSpPr>
          <p:cNvPr id="5" name="CuadroTexto 4">
            <a:extLst>
              <a:ext uri="{FF2B5EF4-FFF2-40B4-BE49-F238E27FC236}">
                <a16:creationId xmlns:a16="http://schemas.microsoft.com/office/drawing/2014/main" id="{79815A71-D8D3-5A9D-2557-A6A7B822A59C}"/>
              </a:ext>
            </a:extLst>
          </p:cNvPr>
          <p:cNvSpPr txBox="1"/>
          <p:nvPr/>
        </p:nvSpPr>
        <p:spPr>
          <a:xfrm>
            <a:off x="1656784" y="986828"/>
            <a:ext cx="6065822" cy="369332"/>
          </a:xfrm>
          <a:prstGeom prst="rect">
            <a:avLst/>
          </a:prstGeom>
          <a:noFill/>
        </p:spPr>
        <p:txBody>
          <a:bodyPr wrap="square" rtlCol="0">
            <a:spAutoFit/>
          </a:bodyPr>
          <a:lstStyle/>
          <a:p>
            <a:r>
              <a:rPr lang="es-MX" dirty="0">
                <a:latin typeface="Geomanist" panose="02000503000000020004" pitchFamily="50" charset="0"/>
              </a:rPr>
              <a:t>Normativa de Contraloría Social </a:t>
            </a:r>
          </a:p>
        </p:txBody>
      </p:sp>
    </p:spTree>
    <p:extLst>
      <p:ext uri="{BB962C8B-B14F-4D97-AF65-F5344CB8AC3E}">
        <p14:creationId xmlns:p14="http://schemas.microsoft.com/office/powerpoint/2010/main" val="382103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AFC35-C6C8-1031-658C-08C6B9EFD712}"/>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6890F8B6-9556-CED6-A374-B5A319649623}"/>
              </a:ext>
            </a:extLst>
          </p:cNvPr>
          <p:cNvPicPr>
            <a:picLocks noChangeAspect="1"/>
          </p:cNvPicPr>
          <p:nvPr/>
        </p:nvPicPr>
        <p:blipFill>
          <a:blip r:embed="rId2"/>
          <a:stretch>
            <a:fillRect/>
          </a:stretch>
        </p:blipFill>
        <p:spPr>
          <a:xfrm>
            <a:off x="414063" y="370057"/>
            <a:ext cx="1803619" cy="453041"/>
          </a:xfrm>
          <a:prstGeom prst="rect">
            <a:avLst/>
          </a:prstGeom>
        </p:spPr>
      </p:pic>
      <p:pic>
        <p:nvPicPr>
          <p:cNvPr id="2" name="Imagen 1">
            <a:extLst>
              <a:ext uri="{FF2B5EF4-FFF2-40B4-BE49-F238E27FC236}">
                <a16:creationId xmlns:a16="http://schemas.microsoft.com/office/drawing/2014/main" id="{63272022-6008-14BA-24A0-3FDCE0014A6F}"/>
              </a:ext>
            </a:extLst>
          </p:cNvPr>
          <p:cNvPicPr>
            <a:picLocks noChangeAspect="1"/>
          </p:cNvPicPr>
          <p:nvPr/>
        </p:nvPicPr>
        <p:blipFill>
          <a:blip r:embed="rId3"/>
          <a:stretch>
            <a:fillRect/>
          </a:stretch>
        </p:blipFill>
        <p:spPr>
          <a:xfrm>
            <a:off x="2640574" y="249829"/>
            <a:ext cx="2664183" cy="318238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4" name="Imagen 3">
            <a:extLst>
              <a:ext uri="{FF2B5EF4-FFF2-40B4-BE49-F238E27FC236}">
                <a16:creationId xmlns:a16="http://schemas.microsoft.com/office/drawing/2014/main" id="{1E2879ED-E57C-BA28-C5AA-D3CF73D0281F}"/>
              </a:ext>
            </a:extLst>
          </p:cNvPr>
          <p:cNvPicPr>
            <a:picLocks noChangeAspect="1"/>
          </p:cNvPicPr>
          <p:nvPr/>
        </p:nvPicPr>
        <p:blipFill>
          <a:blip r:embed="rId4"/>
          <a:stretch>
            <a:fillRect/>
          </a:stretch>
        </p:blipFill>
        <p:spPr>
          <a:xfrm>
            <a:off x="4462619" y="1837806"/>
            <a:ext cx="2530059" cy="318238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5" name="Imagen 4">
            <a:extLst>
              <a:ext uri="{FF2B5EF4-FFF2-40B4-BE49-F238E27FC236}">
                <a16:creationId xmlns:a16="http://schemas.microsoft.com/office/drawing/2014/main" id="{F58106CA-A23B-CF91-F051-6FFDF7F6E742}"/>
              </a:ext>
            </a:extLst>
          </p:cNvPr>
          <p:cNvPicPr>
            <a:picLocks noChangeAspect="1"/>
          </p:cNvPicPr>
          <p:nvPr/>
        </p:nvPicPr>
        <p:blipFill>
          <a:blip r:embed="rId5"/>
          <a:stretch>
            <a:fillRect/>
          </a:stretch>
        </p:blipFill>
        <p:spPr>
          <a:xfrm>
            <a:off x="5727648" y="3114860"/>
            <a:ext cx="4517528" cy="3493311"/>
          </a:xfrm>
          <a:prstGeom prst="rect">
            <a:avLst/>
          </a:prstGeom>
        </p:spPr>
      </p:pic>
      <p:sp>
        <p:nvSpPr>
          <p:cNvPr id="6" name="CuadroTexto 5">
            <a:extLst>
              <a:ext uri="{FF2B5EF4-FFF2-40B4-BE49-F238E27FC236}">
                <a16:creationId xmlns:a16="http://schemas.microsoft.com/office/drawing/2014/main" id="{2CA0AB5A-D025-8C3C-8C85-F57A42F5724D}"/>
              </a:ext>
            </a:extLst>
          </p:cNvPr>
          <p:cNvSpPr txBox="1"/>
          <p:nvPr/>
        </p:nvSpPr>
        <p:spPr>
          <a:xfrm>
            <a:off x="6192570" y="488887"/>
            <a:ext cx="3440317" cy="369332"/>
          </a:xfrm>
          <a:prstGeom prst="rect">
            <a:avLst/>
          </a:prstGeom>
          <a:noFill/>
        </p:spPr>
        <p:txBody>
          <a:bodyPr wrap="square" rtlCol="0">
            <a:spAutoFit/>
          </a:bodyPr>
          <a:lstStyle/>
          <a:p>
            <a:r>
              <a:rPr lang="es-MX" dirty="0">
                <a:latin typeface="Geomanist" panose="02000503000000020004" pitchFamily="50" charset="0"/>
              </a:rPr>
              <a:t>Documentos Normativos</a:t>
            </a:r>
          </a:p>
        </p:txBody>
      </p:sp>
    </p:spTree>
    <p:extLst>
      <p:ext uri="{BB962C8B-B14F-4D97-AF65-F5344CB8AC3E}">
        <p14:creationId xmlns:p14="http://schemas.microsoft.com/office/powerpoint/2010/main" val="15969852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D1A12-71A8-6922-72F3-EAB73DCC6D87}"/>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7B5ED1F4-E17E-58EC-18FE-7303A2D40EA6}"/>
              </a:ext>
            </a:extLst>
          </p:cNvPr>
          <p:cNvPicPr>
            <a:picLocks noChangeAspect="1"/>
          </p:cNvPicPr>
          <p:nvPr/>
        </p:nvPicPr>
        <p:blipFill>
          <a:blip r:embed="rId2"/>
          <a:stretch>
            <a:fillRect/>
          </a:stretch>
        </p:blipFill>
        <p:spPr>
          <a:xfrm>
            <a:off x="414063" y="370057"/>
            <a:ext cx="1803619" cy="453041"/>
          </a:xfrm>
          <a:prstGeom prst="rect">
            <a:avLst/>
          </a:prstGeom>
        </p:spPr>
      </p:pic>
      <p:graphicFrame>
        <p:nvGraphicFramePr>
          <p:cNvPr id="7" name="Marcador de contenido 7">
            <a:extLst>
              <a:ext uri="{FF2B5EF4-FFF2-40B4-BE49-F238E27FC236}">
                <a16:creationId xmlns:a16="http://schemas.microsoft.com/office/drawing/2014/main" id="{7D122056-704C-C417-C937-FEF473AC7BBB}"/>
              </a:ext>
            </a:extLst>
          </p:cNvPr>
          <p:cNvGraphicFramePr>
            <a:graphicFrameLocks/>
          </p:cNvGraphicFramePr>
          <p:nvPr>
            <p:extLst>
              <p:ext uri="{D42A27DB-BD31-4B8C-83A1-F6EECF244321}">
                <p14:modId xmlns:p14="http://schemas.microsoft.com/office/powerpoint/2010/main" val="1221329754"/>
              </p:ext>
            </p:extLst>
          </p:nvPr>
        </p:nvGraphicFramePr>
        <p:xfrm>
          <a:off x="2142976" y="823099"/>
          <a:ext cx="6656388" cy="5291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C1D98A72-E03C-211B-EECB-5AD9F820F3B2}"/>
              </a:ext>
            </a:extLst>
          </p:cNvPr>
          <p:cNvSpPr txBox="1"/>
          <p:nvPr/>
        </p:nvSpPr>
        <p:spPr>
          <a:xfrm>
            <a:off x="2833735" y="370057"/>
            <a:ext cx="5423025" cy="369332"/>
          </a:xfrm>
          <a:prstGeom prst="rect">
            <a:avLst/>
          </a:prstGeom>
          <a:noFill/>
        </p:spPr>
        <p:txBody>
          <a:bodyPr wrap="square" rtlCol="0">
            <a:spAutoFit/>
          </a:bodyPr>
          <a:lstStyle/>
          <a:p>
            <a:r>
              <a:rPr lang="es-MX" dirty="0">
                <a:latin typeface="Geomanist" panose="02000503000000020004" pitchFamily="50" charset="0"/>
              </a:rPr>
              <a:t>ACTORES INVOLUCRADOS</a:t>
            </a:r>
          </a:p>
        </p:txBody>
      </p:sp>
    </p:spTree>
    <p:extLst>
      <p:ext uri="{BB962C8B-B14F-4D97-AF65-F5344CB8AC3E}">
        <p14:creationId xmlns:p14="http://schemas.microsoft.com/office/powerpoint/2010/main" val="28903393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2F767-C629-B55E-E5E0-DA3F6003EF96}"/>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0DDD650A-065A-F92A-BF76-56D22B2E840F}"/>
              </a:ext>
            </a:extLst>
          </p:cNvPr>
          <p:cNvPicPr>
            <a:picLocks noChangeAspect="1"/>
          </p:cNvPicPr>
          <p:nvPr/>
        </p:nvPicPr>
        <p:blipFill>
          <a:blip r:embed="rId2"/>
          <a:stretch>
            <a:fillRect/>
          </a:stretch>
        </p:blipFill>
        <p:spPr>
          <a:xfrm>
            <a:off x="414063" y="370057"/>
            <a:ext cx="1803619" cy="453041"/>
          </a:xfrm>
          <a:prstGeom prst="rect">
            <a:avLst/>
          </a:prstGeom>
        </p:spPr>
      </p:pic>
      <p:sp>
        <p:nvSpPr>
          <p:cNvPr id="2" name="CuadroTexto 1">
            <a:extLst>
              <a:ext uri="{FF2B5EF4-FFF2-40B4-BE49-F238E27FC236}">
                <a16:creationId xmlns:a16="http://schemas.microsoft.com/office/drawing/2014/main" id="{D7735752-3230-D1C6-F735-9A24C49D3AEF}"/>
              </a:ext>
            </a:extLst>
          </p:cNvPr>
          <p:cNvSpPr txBox="1"/>
          <p:nvPr/>
        </p:nvSpPr>
        <p:spPr>
          <a:xfrm>
            <a:off x="995325" y="1487898"/>
            <a:ext cx="8616508" cy="4524315"/>
          </a:xfrm>
          <a:prstGeom prst="rect">
            <a:avLst/>
          </a:prstGeom>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5400000" scaled="1"/>
            <a:tileRect/>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285750" indent="-285750">
              <a:buFont typeface="Wingdings" panose="05000000000000000000" pitchFamily="2" charset="2"/>
              <a:buChar char="ü"/>
            </a:pPr>
            <a:r>
              <a:rPr lang="es-MX" dirty="0">
                <a:latin typeface="Geomanist" panose="02000503000000020004" pitchFamily="50" charset="0"/>
              </a:rPr>
              <a:t>Solicitar la información a las autoridades federales, estatales y municipales responsables de los programas de desarrollo social que considere necesaria para el desempeño de sus funciones</a:t>
            </a:r>
          </a:p>
          <a:p>
            <a:endParaRPr lang="es-MX" dirty="0">
              <a:latin typeface="Geomanist" panose="02000503000000020004" pitchFamily="50" charset="0"/>
            </a:endParaRPr>
          </a:p>
          <a:p>
            <a:pPr marL="285750" indent="-285750">
              <a:buFont typeface="Wingdings" panose="05000000000000000000" pitchFamily="2" charset="2"/>
              <a:buChar char="ü"/>
            </a:pPr>
            <a:r>
              <a:rPr lang="es-MX" dirty="0">
                <a:latin typeface="Geomanist" panose="02000503000000020004" pitchFamily="50" charset="0"/>
              </a:rPr>
              <a:t>Vigilar el ejercicio de los recursos públicos y la aplicación de los programas de desarrollo social conforme a la Ley y a las reglas de operación</a:t>
            </a:r>
          </a:p>
          <a:p>
            <a:endParaRPr lang="es-MX" dirty="0">
              <a:latin typeface="Geomanist" panose="02000503000000020004" pitchFamily="50" charset="0"/>
            </a:endParaRPr>
          </a:p>
          <a:p>
            <a:pPr marL="285750" indent="-285750">
              <a:buFont typeface="Wingdings" panose="05000000000000000000" pitchFamily="2" charset="2"/>
              <a:buChar char="ü"/>
            </a:pPr>
            <a:r>
              <a:rPr lang="es-MX" dirty="0">
                <a:latin typeface="Geomanist" panose="02000503000000020004" pitchFamily="50" charset="0"/>
              </a:rPr>
              <a:t>Emitir informes sobre el desempeño de los programas y ejecución de los recursos públicos</a:t>
            </a:r>
          </a:p>
          <a:p>
            <a:endParaRPr lang="es-MX" dirty="0">
              <a:latin typeface="Geomanist" panose="02000503000000020004" pitchFamily="50" charset="0"/>
            </a:endParaRPr>
          </a:p>
          <a:p>
            <a:pPr marL="285750" indent="-285750">
              <a:buFont typeface="Wingdings" panose="05000000000000000000" pitchFamily="2" charset="2"/>
              <a:buChar char="ü"/>
            </a:pPr>
            <a:r>
              <a:rPr lang="es-MX" dirty="0">
                <a:latin typeface="Geomanist" panose="02000503000000020004" pitchFamily="50" charset="0"/>
              </a:rPr>
              <a:t>Atender e investigar las quejas y denuncias presentadas sobre la aplicación y ejecución de los programas y</a:t>
            </a:r>
          </a:p>
          <a:p>
            <a:endParaRPr lang="es-MX" dirty="0">
              <a:latin typeface="Geomanist" panose="02000503000000020004" pitchFamily="50" charset="0"/>
            </a:endParaRPr>
          </a:p>
          <a:p>
            <a:pPr marL="285750" indent="-285750">
              <a:buFont typeface="Wingdings" panose="05000000000000000000" pitchFamily="2" charset="2"/>
              <a:buChar char="ü"/>
            </a:pPr>
            <a:r>
              <a:rPr lang="es-MX" dirty="0">
                <a:latin typeface="Geomanist" panose="02000503000000020004" pitchFamily="50" charset="0"/>
              </a:rPr>
              <a:t>Presentar ante la autoridad competente las quejas y denuncias que puedan dar lugar al fincamiento de responsabilidades administrativas, civiles o penales relacionadas con los programas sociales </a:t>
            </a:r>
          </a:p>
        </p:txBody>
      </p:sp>
      <p:sp>
        <p:nvSpPr>
          <p:cNvPr id="4" name="CuadroTexto 3">
            <a:extLst>
              <a:ext uri="{FF2B5EF4-FFF2-40B4-BE49-F238E27FC236}">
                <a16:creationId xmlns:a16="http://schemas.microsoft.com/office/drawing/2014/main" id="{64E6110D-E471-A6F4-3E0D-8054A314BB01}"/>
              </a:ext>
            </a:extLst>
          </p:cNvPr>
          <p:cNvSpPr txBox="1"/>
          <p:nvPr/>
        </p:nvSpPr>
        <p:spPr>
          <a:xfrm>
            <a:off x="1520982" y="845787"/>
            <a:ext cx="7378574" cy="369332"/>
          </a:xfrm>
          <a:prstGeom prst="rect">
            <a:avLst/>
          </a:prstGeom>
          <a:noFill/>
        </p:spPr>
        <p:txBody>
          <a:bodyPr wrap="square" rtlCol="0">
            <a:spAutoFit/>
          </a:bodyPr>
          <a:lstStyle/>
          <a:p>
            <a:r>
              <a:rPr lang="es-MX" dirty="0">
                <a:latin typeface="Geomanist" panose="02000503000000020004" pitchFamily="50" charset="0"/>
              </a:rPr>
              <a:t>RESPONSABILIDADES DEL COMITÉ DE CONTRALORÍA SOCIAL</a:t>
            </a:r>
          </a:p>
        </p:txBody>
      </p:sp>
    </p:spTree>
    <p:extLst>
      <p:ext uri="{BB962C8B-B14F-4D97-AF65-F5344CB8AC3E}">
        <p14:creationId xmlns:p14="http://schemas.microsoft.com/office/powerpoint/2010/main" val="5626072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CC23D-C1E5-11AE-92EF-9E745EFE2C2C}"/>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9FF1D0F3-2842-71CC-C68E-43EB09A92A9A}"/>
              </a:ext>
            </a:extLst>
          </p:cNvPr>
          <p:cNvPicPr>
            <a:picLocks noChangeAspect="1"/>
          </p:cNvPicPr>
          <p:nvPr/>
        </p:nvPicPr>
        <p:blipFill>
          <a:blip r:embed="rId2"/>
          <a:srcRect l="4745" t="16871" r="4337" b="5396"/>
          <a:stretch/>
        </p:blipFill>
        <p:spPr>
          <a:xfrm>
            <a:off x="541176" y="1132085"/>
            <a:ext cx="9552060" cy="4593829"/>
          </a:xfrm>
          <a:prstGeom prst="rect">
            <a:avLst/>
          </a:prstGeom>
        </p:spPr>
      </p:pic>
      <p:pic>
        <p:nvPicPr>
          <p:cNvPr id="3" name="Imagen 2">
            <a:extLst>
              <a:ext uri="{FF2B5EF4-FFF2-40B4-BE49-F238E27FC236}">
                <a16:creationId xmlns:a16="http://schemas.microsoft.com/office/drawing/2014/main" id="{E0B6641E-2B85-8817-6BAD-31311B6E74E6}"/>
              </a:ext>
            </a:extLst>
          </p:cNvPr>
          <p:cNvPicPr>
            <a:picLocks noChangeAspect="1"/>
          </p:cNvPicPr>
          <p:nvPr/>
        </p:nvPicPr>
        <p:blipFill>
          <a:blip r:embed="rId3"/>
          <a:stretch>
            <a:fillRect/>
          </a:stretch>
        </p:blipFill>
        <p:spPr>
          <a:xfrm>
            <a:off x="414063" y="370057"/>
            <a:ext cx="1803619" cy="453041"/>
          </a:xfrm>
          <a:prstGeom prst="rect">
            <a:avLst/>
          </a:prstGeom>
        </p:spPr>
      </p:pic>
      <p:sp>
        <p:nvSpPr>
          <p:cNvPr id="5" name="CuadroTexto 4">
            <a:extLst>
              <a:ext uri="{FF2B5EF4-FFF2-40B4-BE49-F238E27FC236}">
                <a16:creationId xmlns:a16="http://schemas.microsoft.com/office/drawing/2014/main" id="{EAAC2807-9847-906B-1F04-2D7204063335}"/>
              </a:ext>
            </a:extLst>
          </p:cNvPr>
          <p:cNvSpPr txBox="1"/>
          <p:nvPr/>
        </p:nvSpPr>
        <p:spPr>
          <a:xfrm>
            <a:off x="4526733" y="506994"/>
            <a:ext cx="5232903" cy="369332"/>
          </a:xfrm>
          <a:prstGeom prst="rect">
            <a:avLst/>
          </a:prstGeom>
          <a:noFill/>
        </p:spPr>
        <p:txBody>
          <a:bodyPr wrap="square" rtlCol="0">
            <a:spAutoFit/>
          </a:bodyPr>
          <a:lstStyle/>
          <a:p>
            <a:r>
              <a:rPr lang="es-MX" dirty="0">
                <a:latin typeface="Geomanist" panose="02000503000000020004" pitchFamily="50" charset="0"/>
              </a:rPr>
              <a:t>Proceso de Contraloría Social</a:t>
            </a:r>
          </a:p>
        </p:txBody>
      </p:sp>
    </p:spTree>
    <p:extLst>
      <p:ext uri="{BB962C8B-B14F-4D97-AF65-F5344CB8AC3E}">
        <p14:creationId xmlns:p14="http://schemas.microsoft.com/office/powerpoint/2010/main" val="11802822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C952C-E14F-C45C-701D-0A3E2FBA36EE}"/>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B5A61C9E-4901-77D2-ACD9-FF4850B9952C}"/>
              </a:ext>
            </a:extLst>
          </p:cNvPr>
          <p:cNvPicPr>
            <a:picLocks noChangeAspect="1"/>
          </p:cNvPicPr>
          <p:nvPr/>
        </p:nvPicPr>
        <p:blipFill>
          <a:blip r:embed="rId2"/>
          <a:stretch>
            <a:fillRect/>
          </a:stretch>
        </p:blipFill>
        <p:spPr>
          <a:xfrm>
            <a:off x="414063" y="370057"/>
            <a:ext cx="1803619" cy="453041"/>
          </a:xfrm>
          <a:prstGeom prst="rect">
            <a:avLst/>
          </a:prstGeom>
        </p:spPr>
      </p:pic>
      <p:pic>
        <p:nvPicPr>
          <p:cNvPr id="4" name="Imagen 3">
            <a:extLst>
              <a:ext uri="{FF2B5EF4-FFF2-40B4-BE49-F238E27FC236}">
                <a16:creationId xmlns:a16="http://schemas.microsoft.com/office/drawing/2014/main" id="{0B5B4F5A-03CF-1413-1892-52EB0A5B1D51}"/>
              </a:ext>
            </a:extLst>
          </p:cNvPr>
          <p:cNvPicPr>
            <a:picLocks noChangeAspect="1"/>
          </p:cNvPicPr>
          <p:nvPr/>
        </p:nvPicPr>
        <p:blipFill>
          <a:blip r:embed="rId3"/>
          <a:srcRect l="22797" t="12002" r="22847" b="17888"/>
          <a:stretch/>
        </p:blipFill>
        <p:spPr>
          <a:xfrm>
            <a:off x="1195057" y="959667"/>
            <a:ext cx="7649761" cy="4873411"/>
          </a:xfrm>
          <a:prstGeom prst="rect">
            <a:avLst/>
          </a:prstGeom>
        </p:spPr>
      </p:pic>
      <p:sp>
        <p:nvSpPr>
          <p:cNvPr id="5" name="CuadroTexto 4">
            <a:extLst>
              <a:ext uri="{FF2B5EF4-FFF2-40B4-BE49-F238E27FC236}">
                <a16:creationId xmlns:a16="http://schemas.microsoft.com/office/drawing/2014/main" id="{9DA9770D-1E1B-A970-4CD0-DD02BE4A3F97}"/>
              </a:ext>
            </a:extLst>
          </p:cNvPr>
          <p:cNvSpPr txBox="1"/>
          <p:nvPr/>
        </p:nvSpPr>
        <p:spPr>
          <a:xfrm>
            <a:off x="8981038" y="959666"/>
            <a:ext cx="1249378" cy="3323987"/>
          </a:xfrm>
          <a:prstGeom prst="rect">
            <a:avLst/>
          </a:prstGeom>
          <a:noFill/>
        </p:spPr>
        <p:txBody>
          <a:bodyPr wrap="square" rtlCol="0">
            <a:spAutoFit/>
          </a:bodyPr>
          <a:lstStyle/>
          <a:p>
            <a:r>
              <a:rPr lang="es-MX" sz="1400" dirty="0">
                <a:latin typeface="Geomanist" panose="02000503000000020004" pitchFamily="50" charset="0"/>
              </a:rPr>
              <a:t>A partir del Programa Anual de Trabajo de Contraloría Social (PATCS) de la Instancia Normativa se deriva el Programa de Trabajo de la Instancia Ejecutora </a:t>
            </a:r>
          </a:p>
          <a:p>
            <a:r>
              <a:rPr lang="es-MX" sz="1400" dirty="0">
                <a:latin typeface="Geomanist" panose="02000503000000020004" pitchFamily="50" charset="0"/>
              </a:rPr>
              <a:t>(PTIE)</a:t>
            </a:r>
          </a:p>
        </p:txBody>
      </p:sp>
    </p:spTree>
    <p:extLst>
      <p:ext uri="{BB962C8B-B14F-4D97-AF65-F5344CB8AC3E}">
        <p14:creationId xmlns:p14="http://schemas.microsoft.com/office/powerpoint/2010/main" val="34504621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43E2A-09E5-7A16-C476-02996772D6D0}"/>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F8E53B43-2178-D352-3109-188EED583BA9}"/>
              </a:ext>
            </a:extLst>
          </p:cNvPr>
          <p:cNvPicPr>
            <a:picLocks noChangeAspect="1"/>
          </p:cNvPicPr>
          <p:nvPr/>
        </p:nvPicPr>
        <p:blipFill>
          <a:blip r:embed="rId2"/>
          <a:stretch>
            <a:fillRect/>
          </a:stretch>
        </p:blipFill>
        <p:spPr>
          <a:xfrm>
            <a:off x="414063" y="370057"/>
            <a:ext cx="1803619" cy="453041"/>
          </a:xfrm>
          <a:prstGeom prst="rect">
            <a:avLst/>
          </a:prstGeom>
        </p:spPr>
      </p:pic>
      <p:pic>
        <p:nvPicPr>
          <p:cNvPr id="4" name="Imagen 3">
            <a:extLst>
              <a:ext uri="{FF2B5EF4-FFF2-40B4-BE49-F238E27FC236}">
                <a16:creationId xmlns:a16="http://schemas.microsoft.com/office/drawing/2014/main" id="{A17D7E33-864E-1B5B-556A-A20AFC850DB7}"/>
              </a:ext>
            </a:extLst>
          </p:cNvPr>
          <p:cNvPicPr>
            <a:picLocks noChangeAspect="1"/>
          </p:cNvPicPr>
          <p:nvPr/>
        </p:nvPicPr>
        <p:blipFill>
          <a:blip r:embed="rId3"/>
          <a:srcRect l="13545" t="10748" r="7934" b="5396"/>
          <a:stretch/>
        </p:blipFill>
        <p:spPr>
          <a:xfrm>
            <a:off x="774440" y="823098"/>
            <a:ext cx="9573209" cy="5750825"/>
          </a:xfrm>
          <a:prstGeom prst="rect">
            <a:avLst/>
          </a:prstGeom>
        </p:spPr>
      </p:pic>
    </p:spTree>
    <p:extLst>
      <p:ext uri="{BB962C8B-B14F-4D97-AF65-F5344CB8AC3E}">
        <p14:creationId xmlns:p14="http://schemas.microsoft.com/office/powerpoint/2010/main" val="40390900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DEE45-3091-C827-E679-3C748EB32FFE}"/>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F8869385-2E90-28FB-A4EE-076D571ABADA}"/>
              </a:ext>
            </a:extLst>
          </p:cNvPr>
          <p:cNvPicPr>
            <a:picLocks noChangeAspect="1"/>
          </p:cNvPicPr>
          <p:nvPr/>
        </p:nvPicPr>
        <p:blipFill>
          <a:blip r:embed="rId2"/>
          <a:stretch>
            <a:fillRect/>
          </a:stretch>
        </p:blipFill>
        <p:spPr>
          <a:xfrm>
            <a:off x="414063" y="370057"/>
            <a:ext cx="1803619" cy="453041"/>
          </a:xfrm>
          <a:prstGeom prst="rect">
            <a:avLst/>
          </a:prstGeom>
        </p:spPr>
      </p:pic>
      <p:sp>
        <p:nvSpPr>
          <p:cNvPr id="5" name="CuadroTexto 4">
            <a:extLst>
              <a:ext uri="{FF2B5EF4-FFF2-40B4-BE49-F238E27FC236}">
                <a16:creationId xmlns:a16="http://schemas.microsoft.com/office/drawing/2014/main" id="{902C0473-85B7-FCC1-FA7C-A927EDFB0C5C}"/>
              </a:ext>
            </a:extLst>
          </p:cNvPr>
          <p:cNvSpPr txBox="1"/>
          <p:nvPr/>
        </p:nvSpPr>
        <p:spPr>
          <a:xfrm>
            <a:off x="2196935" y="1330036"/>
            <a:ext cx="6231858" cy="369332"/>
          </a:xfrm>
          <a:prstGeom prst="rect">
            <a:avLst/>
          </a:prstGeom>
          <a:noFill/>
        </p:spPr>
        <p:txBody>
          <a:bodyPr wrap="square" rtlCol="0">
            <a:spAutoFit/>
          </a:bodyPr>
          <a:lstStyle/>
          <a:p>
            <a:r>
              <a:rPr lang="es-MX" dirty="0">
                <a:latin typeface="Montserrat" panose="020B0604020202020204" charset="0"/>
              </a:rPr>
              <a:t>Programa de Trabajo de la Instancia Ejecutora</a:t>
            </a:r>
          </a:p>
        </p:txBody>
      </p:sp>
      <p:sp>
        <p:nvSpPr>
          <p:cNvPr id="6" name="CuadroTexto 5">
            <a:extLst>
              <a:ext uri="{FF2B5EF4-FFF2-40B4-BE49-F238E27FC236}">
                <a16:creationId xmlns:a16="http://schemas.microsoft.com/office/drawing/2014/main" id="{DA6499F4-8B20-CA62-5F28-C0A4DEBA1C8E}"/>
              </a:ext>
            </a:extLst>
          </p:cNvPr>
          <p:cNvSpPr txBox="1"/>
          <p:nvPr/>
        </p:nvSpPr>
        <p:spPr>
          <a:xfrm>
            <a:off x="1570008" y="2139351"/>
            <a:ext cx="7919049" cy="2031325"/>
          </a:xfrm>
          <a:prstGeom prst="rect">
            <a:avLst/>
          </a:prstGeom>
          <a:gradFill flip="none" rotWithShape="1">
            <a:gsLst>
              <a:gs pos="0">
                <a:srgbClr val="CCCCFF">
                  <a:shade val="30000"/>
                  <a:satMod val="115000"/>
                </a:srgbClr>
              </a:gs>
              <a:gs pos="50000">
                <a:srgbClr val="CCCCFF">
                  <a:shade val="67500"/>
                  <a:satMod val="115000"/>
                </a:srgbClr>
              </a:gs>
              <a:gs pos="100000">
                <a:srgbClr val="CCCCFF">
                  <a:shade val="100000"/>
                  <a:satMod val="115000"/>
                </a:srgbClr>
              </a:gs>
            </a:gsLst>
            <a:lin ang="5400000" scaled="1"/>
            <a:tileRect/>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s-MX" b="1" dirty="0">
                <a:latin typeface="Montserrat" panose="020B0604020202020204" charset="0"/>
              </a:rPr>
              <a:t> </a:t>
            </a:r>
            <a:r>
              <a:rPr lang="es-MX" sz="1800" b="0" i="0" u="none" strike="noStrike" baseline="0" dirty="0">
                <a:solidFill>
                  <a:srgbClr val="000000"/>
                </a:solidFill>
                <a:latin typeface="Montserrat" panose="00000500000000000000" pitchFamily="2" charset="0"/>
              </a:rPr>
              <a:t>Cada Instancia Ejecutora beneficiada con el programa deberá elaborar su Programa Institucional de Trabajo (PITCS) o Programa de Trabajo de la Instancia Ejecutora, se debe de enviar a la DGUTyP para su revisión ya firmado por el responsable de Contraloría Social y una vez validado mediante correo electrónico la Instancia Normativa lo firmará también y después el enlace lo incorporará al sistema informático SICS. </a:t>
            </a:r>
            <a:endParaRPr lang="es-MX" dirty="0"/>
          </a:p>
        </p:txBody>
      </p:sp>
    </p:spTree>
    <p:extLst>
      <p:ext uri="{BB962C8B-B14F-4D97-AF65-F5344CB8AC3E}">
        <p14:creationId xmlns:p14="http://schemas.microsoft.com/office/powerpoint/2010/main" val="32695797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84221-430D-7570-969F-C2D4D4B4753A}"/>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01DA45ED-82B6-938E-0570-3F558C3FF829}"/>
              </a:ext>
            </a:extLst>
          </p:cNvPr>
          <p:cNvPicPr>
            <a:picLocks noChangeAspect="1"/>
          </p:cNvPicPr>
          <p:nvPr/>
        </p:nvPicPr>
        <p:blipFill>
          <a:blip r:embed="rId2"/>
          <a:stretch>
            <a:fillRect/>
          </a:stretch>
        </p:blipFill>
        <p:spPr>
          <a:xfrm>
            <a:off x="414063" y="370057"/>
            <a:ext cx="1803619" cy="453041"/>
          </a:xfrm>
          <a:prstGeom prst="rect">
            <a:avLst/>
          </a:prstGeom>
        </p:spPr>
      </p:pic>
      <p:sp>
        <p:nvSpPr>
          <p:cNvPr id="4" name="CuadroTexto 3">
            <a:extLst>
              <a:ext uri="{FF2B5EF4-FFF2-40B4-BE49-F238E27FC236}">
                <a16:creationId xmlns:a16="http://schemas.microsoft.com/office/drawing/2014/main" id="{0BA16447-C01D-E493-E85E-B56CCE33F708}"/>
              </a:ext>
            </a:extLst>
          </p:cNvPr>
          <p:cNvSpPr txBox="1"/>
          <p:nvPr/>
        </p:nvSpPr>
        <p:spPr>
          <a:xfrm>
            <a:off x="642797" y="1126971"/>
            <a:ext cx="2073244" cy="646331"/>
          </a:xfrm>
          <a:prstGeom prst="rect">
            <a:avLst/>
          </a:prstGeom>
          <a:noFill/>
        </p:spPr>
        <p:txBody>
          <a:bodyPr wrap="square">
            <a:spAutoFit/>
          </a:bodyPr>
          <a:lstStyle/>
          <a:p>
            <a:r>
              <a:rPr lang="es-MX" dirty="0">
                <a:latin typeface="Geomanist" panose="02000503000000020004" pitchFamily="50" charset="0"/>
              </a:rPr>
              <a:t>Mecanismos de Difusión</a:t>
            </a:r>
          </a:p>
        </p:txBody>
      </p:sp>
      <p:pic>
        <p:nvPicPr>
          <p:cNvPr id="6" name="Imagen 5">
            <a:extLst>
              <a:ext uri="{FF2B5EF4-FFF2-40B4-BE49-F238E27FC236}">
                <a16:creationId xmlns:a16="http://schemas.microsoft.com/office/drawing/2014/main" id="{C2F77AC7-057F-CCE8-D097-B33C5C7061EB}"/>
              </a:ext>
            </a:extLst>
          </p:cNvPr>
          <p:cNvPicPr>
            <a:picLocks noChangeAspect="1"/>
          </p:cNvPicPr>
          <p:nvPr/>
        </p:nvPicPr>
        <p:blipFill>
          <a:blip r:embed="rId3"/>
          <a:srcRect l="25247" t="8317" r="25669" b="5874"/>
          <a:stretch/>
        </p:blipFill>
        <p:spPr>
          <a:xfrm>
            <a:off x="5301082" y="534154"/>
            <a:ext cx="5047029" cy="5305331"/>
          </a:xfrm>
          <a:prstGeom prst="rect">
            <a:avLst/>
          </a:prstGeom>
          <a:ln>
            <a:solidFill>
              <a:schemeClr val="accent1">
                <a:lumMod val="75000"/>
              </a:schemeClr>
            </a:solidFill>
          </a:ln>
          <a:scene3d>
            <a:camera prst="orthographicFront"/>
            <a:lightRig rig="threePt" dir="t"/>
          </a:scene3d>
          <a:sp3d>
            <a:bevelT/>
          </a:sp3d>
        </p:spPr>
      </p:pic>
      <p:pic>
        <p:nvPicPr>
          <p:cNvPr id="8" name="Imagen 7">
            <a:extLst>
              <a:ext uri="{FF2B5EF4-FFF2-40B4-BE49-F238E27FC236}">
                <a16:creationId xmlns:a16="http://schemas.microsoft.com/office/drawing/2014/main" id="{3185E923-939C-C26E-A123-80D702E508FB}"/>
              </a:ext>
            </a:extLst>
          </p:cNvPr>
          <p:cNvPicPr>
            <a:picLocks noChangeAspect="1"/>
          </p:cNvPicPr>
          <p:nvPr/>
        </p:nvPicPr>
        <p:blipFill>
          <a:blip r:embed="rId4"/>
          <a:srcRect l="27624" t="19933" r="19282" b="8317"/>
          <a:stretch/>
        </p:blipFill>
        <p:spPr>
          <a:xfrm>
            <a:off x="2409820" y="596577"/>
            <a:ext cx="2590482" cy="1969129"/>
          </a:xfrm>
          <a:prstGeom prst="rect">
            <a:avLst/>
          </a:prstGeom>
        </p:spPr>
      </p:pic>
      <p:sp>
        <p:nvSpPr>
          <p:cNvPr id="10" name="CuadroTexto 9">
            <a:extLst>
              <a:ext uri="{FF2B5EF4-FFF2-40B4-BE49-F238E27FC236}">
                <a16:creationId xmlns:a16="http://schemas.microsoft.com/office/drawing/2014/main" id="{DD284F56-E4DB-5F94-7BFA-FC907633ECC1}"/>
              </a:ext>
            </a:extLst>
          </p:cNvPr>
          <p:cNvSpPr txBox="1"/>
          <p:nvPr/>
        </p:nvSpPr>
        <p:spPr>
          <a:xfrm>
            <a:off x="414063" y="2570482"/>
            <a:ext cx="4257391" cy="3939540"/>
          </a:xfrm>
          <a:prstGeom prst="rect">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a:scene3d>
            <a:camera prst="orthographicFront"/>
            <a:lightRig rig="threePt" dir="t"/>
          </a:scene3d>
          <a:sp3d>
            <a:bevelT prst="angle"/>
          </a:sp3d>
        </p:spPr>
        <p:txBody>
          <a:bodyPr wrap="square">
            <a:spAutoFit/>
          </a:bodyPr>
          <a:lstStyle/>
          <a:p>
            <a:r>
              <a:rPr lang="es-MX" sz="1000" b="0" i="0" u="none" strike="noStrike" baseline="0" dirty="0">
                <a:solidFill>
                  <a:srgbClr val="000000"/>
                </a:solidFill>
                <a:latin typeface="Geomanist" panose="02000503000000020004" pitchFamily="50" charset="0"/>
              </a:rPr>
              <a:t>Las instancias ejecutoras deberán proporcionar a los comités, de manera completa y oportuna, la información del programa, así como la referente a las actividades de contraloría social considerando la siguiente información: </a:t>
            </a:r>
          </a:p>
          <a:p>
            <a:r>
              <a:rPr lang="es-MX" sz="1000" b="0" i="0" u="none" strike="noStrike" baseline="0" dirty="0">
                <a:solidFill>
                  <a:srgbClr val="000000"/>
                </a:solidFill>
                <a:latin typeface="Geomanist" panose="02000503000000020004" pitchFamily="50" charset="0"/>
              </a:rPr>
              <a:t>Características generales del beneficio que otorga el programa a las personas beneficiarias, tales como: tipo, monto, periodo de ejecución, fecha de entrega y demás información que permita verificar la correcta aplicación de los recursos públicos y el cumplimiento de las metas; </a:t>
            </a:r>
          </a:p>
          <a:p>
            <a:endParaRPr lang="es-MX" sz="1000" b="0" i="0" u="none" strike="noStrike" baseline="0" dirty="0">
              <a:solidFill>
                <a:srgbClr val="000000"/>
              </a:solidFill>
              <a:latin typeface="Geomanist" panose="02000503000000020004" pitchFamily="50" charset="0"/>
            </a:endParaRPr>
          </a:p>
          <a:p>
            <a:r>
              <a:rPr lang="es-MX" sz="1000" b="0" i="0" u="none" strike="noStrike" baseline="0" dirty="0">
                <a:solidFill>
                  <a:srgbClr val="000000"/>
                </a:solidFill>
                <a:latin typeface="Geomanist" panose="02000503000000020004" pitchFamily="50" charset="0"/>
              </a:rPr>
              <a:t>Requisitos para la entrega del beneficio; </a:t>
            </a:r>
          </a:p>
          <a:p>
            <a:endParaRPr lang="es-MX" sz="1000" b="0" i="0" u="none" strike="noStrike" baseline="0" dirty="0">
              <a:solidFill>
                <a:srgbClr val="000000"/>
              </a:solidFill>
              <a:latin typeface="Geomanist" panose="02000503000000020004" pitchFamily="50" charset="0"/>
            </a:endParaRPr>
          </a:p>
          <a:p>
            <a:r>
              <a:rPr lang="es-MX" sz="1000" b="0" i="0" u="none" strike="noStrike" baseline="0" dirty="0">
                <a:solidFill>
                  <a:srgbClr val="000000"/>
                </a:solidFill>
                <a:latin typeface="Geomanist" panose="02000503000000020004" pitchFamily="50" charset="0"/>
              </a:rPr>
              <a:t>Derechos y obligaciones de las personas beneficiarias; </a:t>
            </a:r>
          </a:p>
          <a:p>
            <a:endParaRPr lang="es-MX" sz="1000" b="0" i="0" u="none" strike="noStrike" baseline="0" dirty="0">
              <a:solidFill>
                <a:srgbClr val="000000"/>
              </a:solidFill>
              <a:latin typeface="Geomanist" panose="02000503000000020004" pitchFamily="50" charset="0"/>
            </a:endParaRPr>
          </a:p>
          <a:p>
            <a:r>
              <a:rPr lang="es-MX" sz="1000" b="0" i="0" u="none" strike="noStrike" baseline="0" dirty="0">
                <a:solidFill>
                  <a:srgbClr val="000000"/>
                </a:solidFill>
                <a:latin typeface="Geomanist" panose="02000503000000020004" pitchFamily="50" charset="0"/>
              </a:rPr>
              <a:t>Población a la que va dirigido el beneficio del programa federal; </a:t>
            </a:r>
          </a:p>
          <a:p>
            <a:endParaRPr lang="es-MX" sz="1000" b="0" i="0" u="none" strike="noStrike" baseline="0" dirty="0">
              <a:solidFill>
                <a:srgbClr val="000000"/>
              </a:solidFill>
              <a:latin typeface="Geomanist" panose="02000503000000020004" pitchFamily="50" charset="0"/>
            </a:endParaRPr>
          </a:p>
          <a:p>
            <a:r>
              <a:rPr lang="es-MX" sz="1000" b="0" i="0" u="none" strike="noStrike" baseline="0" dirty="0">
                <a:solidFill>
                  <a:srgbClr val="000000"/>
                </a:solidFill>
                <a:latin typeface="Geomanist" panose="02000503000000020004" pitchFamily="50" charset="0"/>
              </a:rPr>
              <a:t>Instancia normativa, oficinas de representación federal, instancias ejecutoras y órganos de control participantes en el programa federal, así como información para su contacto; </a:t>
            </a:r>
          </a:p>
          <a:p>
            <a:endParaRPr lang="es-MX" sz="1000" b="0" i="0" u="none" strike="noStrike" baseline="0" dirty="0">
              <a:solidFill>
                <a:srgbClr val="000000"/>
              </a:solidFill>
              <a:latin typeface="Geomanist" panose="02000503000000020004" pitchFamily="50" charset="0"/>
            </a:endParaRPr>
          </a:p>
          <a:p>
            <a:r>
              <a:rPr lang="es-MX" sz="1000" b="0" i="0" u="none" strike="noStrike" baseline="0" dirty="0">
                <a:solidFill>
                  <a:srgbClr val="000000"/>
                </a:solidFill>
                <a:latin typeface="Geomanist" panose="02000503000000020004" pitchFamily="50" charset="0"/>
              </a:rPr>
              <a:t>Medios institucionales para presentar quejas y denuncias; </a:t>
            </a:r>
          </a:p>
          <a:p>
            <a:r>
              <a:rPr lang="es-MX" sz="1000" b="0" i="0" u="none" strike="noStrike" baseline="0" dirty="0">
                <a:solidFill>
                  <a:srgbClr val="000000"/>
                </a:solidFill>
                <a:latin typeface="Geomanist" panose="02000503000000020004" pitchFamily="50" charset="0"/>
              </a:rPr>
              <a:t>Los procedimientos para la realización de las actividades de contraloría social a cargo de los comités; y </a:t>
            </a:r>
          </a:p>
          <a:p>
            <a:endParaRPr lang="es-MX" sz="1000" b="0" i="0" u="none" strike="noStrike" baseline="0" dirty="0">
              <a:solidFill>
                <a:srgbClr val="000000"/>
              </a:solidFill>
              <a:latin typeface="Geomanist" panose="02000503000000020004" pitchFamily="50" charset="0"/>
            </a:endParaRPr>
          </a:p>
          <a:p>
            <a:r>
              <a:rPr lang="es-MX" sz="1000" b="0" i="0" u="none" strike="noStrike" baseline="0" dirty="0">
                <a:solidFill>
                  <a:srgbClr val="000000"/>
                </a:solidFill>
                <a:latin typeface="Geomanist" panose="02000503000000020004" pitchFamily="50" charset="0"/>
              </a:rPr>
              <a:t>Medidas para promover la equidad entre mujeres y hombres en la integración de los comités de contraloría social. </a:t>
            </a:r>
          </a:p>
        </p:txBody>
      </p:sp>
    </p:spTree>
    <p:extLst>
      <p:ext uri="{BB962C8B-B14F-4D97-AF65-F5344CB8AC3E}">
        <p14:creationId xmlns:p14="http://schemas.microsoft.com/office/powerpoint/2010/main" val="41805518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DA7F7-CBCB-4556-5BA9-DE0D5A6F6F25}"/>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DF41D4FE-7704-9262-7882-ACB34F93A59B}"/>
              </a:ext>
            </a:extLst>
          </p:cNvPr>
          <p:cNvPicPr>
            <a:picLocks noChangeAspect="1"/>
          </p:cNvPicPr>
          <p:nvPr/>
        </p:nvPicPr>
        <p:blipFill>
          <a:blip r:embed="rId2"/>
          <a:stretch>
            <a:fillRect/>
          </a:stretch>
        </p:blipFill>
        <p:spPr>
          <a:xfrm>
            <a:off x="414063" y="370057"/>
            <a:ext cx="1803619" cy="453041"/>
          </a:xfrm>
          <a:prstGeom prst="rect">
            <a:avLst/>
          </a:prstGeom>
        </p:spPr>
      </p:pic>
      <p:sp>
        <p:nvSpPr>
          <p:cNvPr id="2" name="CuadroTexto 1">
            <a:extLst>
              <a:ext uri="{FF2B5EF4-FFF2-40B4-BE49-F238E27FC236}">
                <a16:creationId xmlns:a16="http://schemas.microsoft.com/office/drawing/2014/main" id="{ABE1CAFE-5146-BC8D-7B60-C0EA373ACE7F}"/>
              </a:ext>
            </a:extLst>
          </p:cNvPr>
          <p:cNvSpPr txBox="1"/>
          <p:nvPr/>
        </p:nvSpPr>
        <p:spPr>
          <a:xfrm>
            <a:off x="414063" y="984517"/>
            <a:ext cx="3795798" cy="369332"/>
          </a:xfrm>
          <a:prstGeom prst="rect">
            <a:avLst/>
          </a:prstGeom>
          <a:noFill/>
        </p:spPr>
        <p:txBody>
          <a:bodyPr wrap="square" rtlCol="0">
            <a:spAutoFit/>
          </a:bodyPr>
          <a:lstStyle/>
          <a:p>
            <a:r>
              <a:rPr lang="es-MX" dirty="0">
                <a:solidFill>
                  <a:srgbClr val="000000"/>
                </a:solidFill>
                <a:effectLst/>
                <a:latin typeface="Geomanist" panose="02000503000000020004" pitchFamily="50" charset="0"/>
                <a:ea typeface="Calibri" panose="020F0502020204030204" pitchFamily="34" charset="0"/>
                <a:cs typeface="Montserrat" panose="020B0604020202020204" charset="0"/>
              </a:rPr>
              <a:t>Conformación del Comité:</a:t>
            </a:r>
            <a:endParaRPr lang="es-MX" dirty="0">
              <a:latin typeface="Geomanist" panose="02000503000000020004" pitchFamily="50" charset="0"/>
            </a:endParaRPr>
          </a:p>
        </p:txBody>
      </p:sp>
      <p:sp>
        <p:nvSpPr>
          <p:cNvPr id="5" name="CuadroTexto 4">
            <a:extLst>
              <a:ext uri="{FF2B5EF4-FFF2-40B4-BE49-F238E27FC236}">
                <a16:creationId xmlns:a16="http://schemas.microsoft.com/office/drawing/2014/main" id="{1B3F285C-EA9D-827D-ECFF-8D25BDCDDA6B}"/>
              </a:ext>
            </a:extLst>
          </p:cNvPr>
          <p:cNvSpPr txBox="1"/>
          <p:nvPr/>
        </p:nvSpPr>
        <p:spPr>
          <a:xfrm>
            <a:off x="497941" y="1353849"/>
            <a:ext cx="9533299" cy="2246769"/>
          </a:xfrm>
          <a:prstGeom prst="rect">
            <a:avLst/>
          </a:pr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13500000" scaled="1"/>
            <a:tileRect/>
          </a:gradFill>
          <a:scene3d>
            <a:camera prst="orthographicFront"/>
            <a:lightRig rig="threePt" dir="t"/>
          </a:scene3d>
          <a:sp3d>
            <a:bevelT/>
          </a:sp3d>
        </p:spPr>
        <p:txBody>
          <a:bodyPr wrap="square">
            <a:spAutoFit/>
          </a:bodyPr>
          <a:lstStyle/>
          <a:p>
            <a:r>
              <a:rPr lang="es-MX" sz="1400" b="0" i="0" u="none" strike="noStrike" baseline="0" dirty="0">
                <a:solidFill>
                  <a:srgbClr val="000000"/>
                </a:solidFill>
                <a:latin typeface="Geomanist" panose="02000503000000020004" pitchFamily="50" charset="0"/>
              </a:rPr>
              <a:t>Las instancias ejecutoras serán las responsables de la constitución de los comités de contraloría social, para lo cual organizarán una reunión al inicio de la ejecución del programa o beneficio a vigilar, a la cual deberán ser convocadas las personas beneficiarias. </a:t>
            </a:r>
          </a:p>
          <a:p>
            <a:endParaRPr lang="es-MX" sz="1400" b="0" i="0" u="none" strike="noStrike" baseline="0" dirty="0">
              <a:solidFill>
                <a:srgbClr val="000000"/>
              </a:solidFill>
              <a:latin typeface="Geomanist" panose="02000503000000020004" pitchFamily="50" charset="0"/>
            </a:endParaRPr>
          </a:p>
          <a:p>
            <a:r>
              <a:rPr lang="es-MX" sz="1400" b="0" i="0" u="none" strike="noStrike" baseline="0" dirty="0">
                <a:solidFill>
                  <a:srgbClr val="000000"/>
                </a:solidFill>
                <a:latin typeface="Geomanist" panose="02000503000000020004" pitchFamily="50" charset="0"/>
              </a:rPr>
              <a:t>Los integrantes del comité deberán ser elegidos por mayoría de votos, entre los mismos beneficiarios del Programa, siendo ellos mismos los encargados de la selección de los integrantes del Comité. Todos los beneficiarios tienen la posibilidad de conformar el Comité de Contraloría Social. </a:t>
            </a:r>
          </a:p>
          <a:p>
            <a:r>
              <a:rPr lang="es-MX" sz="1400" b="0" i="0" u="none" strike="noStrike" baseline="0" dirty="0">
                <a:solidFill>
                  <a:srgbClr val="000000"/>
                </a:solidFill>
                <a:latin typeface="Geomanist" panose="02000503000000020004" pitchFamily="50" charset="0"/>
              </a:rPr>
              <a:t>La elección de los integrantes del comité se realizará mediante una reunión pudiendo estar presentes un representante del Órgano Estatal de Control (OEC) y el responsable de la Instancia Ejecutora (IE), a través de una convocatoria por parte de este último, se levantará un a minuta al término de la reunión. </a:t>
            </a:r>
          </a:p>
        </p:txBody>
      </p:sp>
      <p:sp>
        <p:nvSpPr>
          <p:cNvPr id="6" name="CuadroTexto 5">
            <a:extLst>
              <a:ext uri="{FF2B5EF4-FFF2-40B4-BE49-F238E27FC236}">
                <a16:creationId xmlns:a16="http://schemas.microsoft.com/office/drawing/2014/main" id="{8E211954-FB07-4D66-D54F-BBDCBACFFCD8}"/>
              </a:ext>
            </a:extLst>
          </p:cNvPr>
          <p:cNvSpPr txBox="1"/>
          <p:nvPr/>
        </p:nvSpPr>
        <p:spPr>
          <a:xfrm>
            <a:off x="497941" y="4057601"/>
            <a:ext cx="6484544" cy="1815882"/>
          </a:xfrm>
          <a:prstGeom prst="rect">
            <a:avLst/>
          </a:prstGeom>
          <a:solidFill>
            <a:schemeClr val="accent2">
              <a:lumMod val="20000"/>
              <a:lumOff val="80000"/>
            </a:schemeClr>
          </a:solidFill>
          <a:scene3d>
            <a:camera prst="orthographicFront"/>
            <a:lightRig rig="threePt" dir="t"/>
          </a:scene3d>
          <a:sp3d>
            <a:bevelT prst="angle"/>
          </a:sp3d>
        </p:spPr>
        <p:txBody>
          <a:bodyPr wrap="square">
            <a:spAutoFit/>
          </a:bodyPr>
          <a:lstStyle/>
          <a:p>
            <a:r>
              <a:rPr lang="es-MX" sz="1400" b="0" i="0" u="none" strike="noStrike" baseline="0" dirty="0">
                <a:solidFill>
                  <a:srgbClr val="000000"/>
                </a:solidFill>
                <a:latin typeface="Geomanist" panose="02000503000000020004" pitchFamily="50" charset="0"/>
              </a:rPr>
              <a:t>Las personas integrantes del comité entregarán a las instancias ejecutoras un escrito libre para solicitar el registro del propio comité. El escrito deberá contener el nombre del programa federal de que se trate, el ejercicio fiscal respectivo, la representación y domicilio donde se constituye, así como los mecanismos e instrumentos que utilizará para el ejercicio de sus actividades, además de la documentación que acredite la calidad de persona beneficiaria. El Acta de Constitución del Comité de Contraloría Social (Anexo 1) podrá ser utilizado como escrito libre.</a:t>
            </a:r>
            <a:endParaRPr lang="es-MX" sz="1400" dirty="0">
              <a:latin typeface="Geomanist" panose="02000503000000020004" pitchFamily="50" charset="0"/>
            </a:endParaRPr>
          </a:p>
        </p:txBody>
      </p:sp>
      <p:pic>
        <p:nvPicPr>
          <p:cNvPr id="8" name="Imagen 7">
            <a:extLst>
              <a:ext uri="{FF2B5EF4-FFF2-40B4-BE49-F238E27FC236}">
                <a16:creationId xmlns:a16="http://schemas.microsoft.com/office/drawing/2014/main" id="{7D9FFD32-9D3B-FE68-06E4-939BBF6D87C3}"/>
              </a:ext>
            </a:extLst>
          </p:cNvPr>
          <p:cNvPicPr>
            <a:picLocks noChangeAspect="1"/>
          </p:cNvPicPr>
          <p:nvPr/>
        </p:nvPicPr>
        <p:blipFill>
          <a:blip r:embed="rId3"/>
          <a:srcRect l="17723" t="16898" r="18391" b="9835"/>
          <a:stretch/>
        </p:blipFill>
        <p:spPr>
          <a:xfrm>
            <a:off x="7140166" y="4057601"/>
            <a:ext cx="3114983" cy="2009472"/>
          </a:xfrm>
          <a:prstGeom prst="rect">
            <a:avLst/>
          </a:prstGeom>
        </p:spPr>
      </p:pic>
    </p:spTree>
    <p:extLst>
      <p:ext uri="{BB962C8B-B14F-4D97-AF65-F5344CB8AC3E}">
        <p14:creationId xmlns:p14="http://schemas.microsoft.com/office/powerpoint/2010/main" val="10574223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95485-8974-E208-171C-21376D8C12FB}"/>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2A757F7C-5F56-11F9-6FEE-7568DB9B1A98}"/>
              </a:ext>
            </a:extLst>
          </p:cNvPr>
          <p:cNvPicPr>
            <a:picLocks noChangeAspect="1"/>
          </p:cNvPicPr>
          <p:nvPr/>
        </p:nvPicPr>
        <p:blipFill>
          <a:blip r:embed="rId2"/>
          <a:stretch>
            <a:fillRect/>
          </a:stretch>
        </p:blipFill>
        <p:spPr>
          <a:xfrm>
            <a:off x="414063" y="370057"/>
            <a:ext cx="1803619" cy="453041"/>
          </a:xfrm>
          <a:prstGeom prst="rect">
            <a:avLst/>
          </a:prstGeom>
        </p:spPr>
      </p:pic>
      <p:sp>
        <p:nvSpPr>
          <p:cNvPr id="4" name="CuadroTexto 3">
            <a:extLst>
              <a:ext uri="{FF2B5EF4-FFF2-40B4-BE49-F238E27FC236}">
                <a16:creationId xmlns:a16="http://schemas.microsoft.com/office/drawing/2014/main" id="{340EF0ED-8406-DA6F-BC8A-8B478CF0AE35}"/>
              </a:ext>
            </a:extLst>
          </p:cNvPr>
          <p:cNvSpPr txBox="1"/>
          <p:nvPr/>
        </p:nvSpPr>
        <p:spPr>
          <a:xfrm>
            <a:off x="522705" y="1115136"/>
            <a:ext cx="9481374" cy="4678204"/>
          </a:xfrm>
          <a:prstGeom prst="rect">
            <a:avLst/>
          </a:prstGeom>
          <a:gradFill flip="none" rotWithShape="1">
            <a:gsLst>
              <a:gs pos="0">
                <a:schemeClr val="accent4">
                  <a:lumMod val="20000"/>
                  <a:lumOff val="80000"/>
                  <a:shade val="30000"/>
                  <a:satMod val="115000"/>
                </a:schemeClr>
              </a:gs>
              <a:gs pos="50000">
                <a:schemeClr val="accent4">
                  <a:lumMod val="20000"/>
                  <a:lumOff val="80000"/>
                  <a:shade val="67500"/>
                  <a:satMod val="115000"/>
                </a:schemeClr>
              </a:gs>
              <a:gs pos="100000">
                <a:schemeClr val="accent4">
                  <a:lumMod val="20000"/>
                  <a:lumOff val="80000"/>
                  <a:shade val="100000"/>
                  <a:satMod val="115000"/>
                </a:schemeClr>
              </a:gs>
            </a:gsLst>
            <a:path path="circle">
              <a:fillToRect l="50000" t="50000" r="50000" b="50000"/>
            </a:path>
            <a:tileRect/>
          </a:gradFill>
          <a:scene3d>
            <a:camera prst="orthographicFront"/>
            <a:lightRig rig="threePt" dir="t"/>
          </a:scene3d>
          <a:sp3d>
            <a:bevelT prst="angle"/>
          </a:sp3d>
        </p:spPr>
        <p:txBody>
          <a:bodyPr wrap="square">
            <a:spAutoFit/>
          </a:bodyPr>
          <a:lstStyle/>
          <a:p>
            <a:pPr algn="l"/>
            <a:endParaRPr lang="es-MX" sz="3200" b="0" i="0" u="none" strike="noStrike" baseline="0" dirty="0">
              <a:solidFill>
                <a:srgbClr val="000000"/>
              </a:solidFill>
              <a:latin typeface="Montserrat" panose="00000500000000000000" pitchFamily="2" charset="0"/>
            </a:endParaRPr>
          </a:p>
          <a:p>
            <a:r>
              <a:rPr lang="es-MX" sz="1400" b="1" i="0" u="none" strike="noStrike" baseline="0" dirty="0">
                <a:solidFill>
                  <a:srgbClr val="000000"/>
                </a:solidFill>
                <a:latin typeface="Geomanist" panose="02000503000000020004" pitchFamily="50" charset="0"/>
              </a:rPr>
              <a:t>Capacitaciones a comités de contraloría social </a:t>
            </a:r>
          </a:p>
          <a:p>
            <a:endParaRPr lang="es-MX" sz="1400" b="0" i="0" u="none" strike="noStrike" baseline="0" dirty="0">
              <a:solidFill>
                <a:srgbClr val="000000"/>
              </a:solidFill>
              <a:latin typeface="Geomanist" panose="02000503000000020004" pitchFamily="50" charset="0"/>
            </a:endParaRPr>
          </a:p>
          <a:p>
            <a:r>
              <a:rPr lang="es-MX" sz="1400" b="0" i="0" u="none" strike="noStrike" baseline="0" dirty="0">
                <a:solidFill>
                  <a:srgbClr val="000000"/>
                </a:solidFill>
                <a:latin typeface="Geomanist" panose="02000503000000020004" pitchFamily="50" charset="0"/>
              </a:rPr>
              <a:t>Las instancias ejecutoras proporcionarán capacitación y asesoría a los comités en los siguientes temas: </a:t>
            </a:r>
          </a:p>
          <a:p>
            <a:endParaRPr lang="es-MX" sz="1400" b="0" i="0" u="none" strike="noStrike" baseline="0" dirty="0">
              <a:solidFill>
                <a:srgbClr val="000000"/>
              </a:solidFill>
              <a:latin typeface="Geomanist" panose="02000503000000020004" pitchFamily="50" charset="0"/>
            </a:endParaRPr>
          </a:p>
          <a:p>
            <a:pPr marL="285750" indent="-285750">
              <a:buFont typeface="Wingdings" panose="05000000000000000000" pitchFamily="2" charset="2"/>
              <a:buChar char="ü"/>
            </a:pPr>
            <a:r>
              <a:rPr lang="es-MX" sz="1400" b="0" i="0" u="none" strike="noStrike" baseline="0" dirty="0">
                <a:solidFill>
                  <a:srgbClr val="000000"/>
                </a:solidFill>
                <a:latin typeface="Geomanist" panose="02000503000000020004" pitchFamily="50" charset="0"/>
              </a:rPr>
              <a:t>Características operativas del programa y beneficio a vigilar; </a:t>
            </a:r>
          </a:p>
          <a:p>
            <a:pPr marL="285750" indent="-285750">
              <a:buFont typeface="Wingdings" panose="05000000000000000000" pitchFamily="2" charset="2"/>
              <a:buChar char="ü"/>
            </a:pPr>
            <a:r>
              <a:rPr lang="es-MX" sz="1400" b="0" i="0" u="none" strike="noStrike" baseline="0" dirty="0">
                <a:solidFill>
                  <a:srgbClr val="000000"/>
                </a:solidFill>
                <a:latin typeface="Geomanist" panose="02000503000000020004" pitchFamily="50" charset="0"/>
              </a:rPr>
              <a:t>Información de la instancia normativa, instancia ejecutora y órganos de control participantes; </a:t>
            </a:r>
          </a:p>
          <a:p>
            <a:pPr marL="285750" indent="-285750">
              <a:buFont typeface="Wingdings" panose="05000000000000000000" pitchFamily="2" charset="2"/>
              <a:buChar char="ü"/>
            </a:pPr>
            <a:r>
              <a:rPr lang="es-MX" sz="1400" b="0" i="0" u="none" strike="noStrike" baseline="0" dirty="0">
                <a:solidFill>
                  <a:srgbClr val="000000"/>
                </a:solidFill>
                <a:latin typeface="Geomanist" panose="02000503000000020004" pitchFamily="50" charset="0"/>
              </a:rPr>
              <a:t>Actividades de contraloría social; </a:t>
            </a:r>
          </a:p>
          <a:p>
            <a:pPr marL="285750" indent="-285750">
              <a:buFont typeface="Wingdings" panose="05000000000000000000" pitchFamily="2" charset="2"/>
              <a:buChar char="ü"/>
            </a:pPr>
            <a:r>
              <a:rPr lang="es-MX" sz="1400" b="0" i="0" u="none" strike="noStrike" baseline="0" dirty="0">
                <a:solidFill>
                  <a:srgbClr val="000000"/>
                </a:solidFill>
                <a:latin typeface="Geomanist" panose="02000503000000020004" pitchFamily="50" charset="0"/>
              </a:rPr>
              <a:t>Mecanismos para la presentación de quejas y denuncias; </a:t>
            </a:r>
          </a:p>
          <a:p>
            <a:pPr marL="285750" indent="-285750">
              <a:buFont typeface="Wingdings" panose="05000000000000000000" pitchFamily="2" charset="2"/>
              <a:buChar char="ü"/>
            </a:pPr>
            <a:r>
              <a:rPr lang="es-MX" sz="1400" b="0" i="0" u="none" strike="noStrike" baseline="0" dirty="0">
                <a:solidFill>
                  <a:srgbClr val="000000"/>
                </a:solidFill>
                <a:latin typeface="Geomanist" panose="02000503000000020004" pitchFamily="50" charset="0"/>
              </a:rPr>
              <a:t>Formatos de la Guía Operativa. </a:t>
            </a:r>
          </a:p>
          <a:p>
            <a:endParaRPr lang="es-MX" sz="1400" b="0" i="0" u="none" strike="noStrike" baseline="0" dirty="0">
              <a:latin typeface="Geomanist" panose="02000503000000020004" pitchFamily="50" charset="0"/>
            </a:endParaRPr>
          </a:p>
          <a:p>
            <a:r>
              <a:rPr lang="es-MX" sz="1400" b="0" i="0" u="none" strike="noStrike" baseline="0" dirty="0">
                <a:latin typeface="Geomanist" panose="02000503000000020004" pitchFamily="50" charset="0"/>
              </a:rPr>
              <a:t>La capacitaciones y asesoría se realizarán mediante eventos virtuales, presenciales o mixtos. La Instancia Ejecutora deberá realizar reuniones con los beneficiarios de los programas federales, con la participación de los integrantes del Comité, a fin de promover que realicen actividades de contraloría social, así como de que expresen sus necesidades, opiniones, quejas, denuncias y peticiones relacionadas con los programas federales, cada trimestre. </a:t>
            </a:r>
          </a:p>
          <a:p>
            <a:endParaRPr lang="es-MX" sz="1400" dirty="0">
              <a:latin typeface="Geomanist" panose="02000503000000020004" pitchFamily="50" charset="0"/>
            </a:endParaRPr>
          </a:p>
          <a:p>
            <a:r>
              <a:rPr lang="es-MX" sz="1400" b="0" i="0" u="none" strike="noStrike" baseline="0" dirty="0">
                <a:latin typeface="Geomanist" panose="02000503000000020004" pitchFamily="50" charset="0"/>
              </a:rPr>
              <a:t>Al término de las reuniones, la Instancia Ejecutora deberá levantar una minuta (ver anexo 2) que será firmada, al menos, por un servidor público de la propia Instancia Ejecutora, un integrante del Comité y un beneficiario. La Instancia Ejecutora capturará en el Sistema Informático de Contraloría Social la información contenida en las minutas. Los eventos deberán registrarse en el SICS en un plazo no mayor a 30 días hábiles posteriores al evento. </a:t>
            </a:r>
            <a:endParaRPr lang="es-MX" sz="1400" dirty="0">
              <a:latin typeface="Geomanist" panose="02000503000000020004" pitchFamily="50" charset="0"/>
            </a:endParaRPr>
          </a:p>
        </p:txBody>
      </p:sp>
    </p:spTree>
    <p:extLst>
      <p:ext uri="{BB962C8B-B14F-4D97-AF65-F5344CB8AC3E}">
        <p14:creationId xmlns:p14="http://schemas.microsoft.com/office/powerpoint/2010/main" val="18838580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9FA0B-D994-4E01-D9D5-D96D6DB62753}"/>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78B8435-301A-4CEE-3499-03DB9B3A741B}"/>
              </a:ext>
            </a:extLst>
          </p:cNvPr>
          <p:cNvPicPr>
            <a:picLocks noChangeAspect="1"/>
          </p:cNvPicPr>
          <p:nvPr/>
        </p:nvPicPr>
        <p:blipFill>
          <a:blip r:embed="rId2"/>
          <a:stretch>
            <a:fillRect/>
          </a:stretch>
        </p:blipFill>
        <p:spPr>
          <a:xfrm>
            <a:off x="414063" y="370057"/>
            <a:ext cx="1803619" cy="453041"/>
          </a:xfrm>
          <a:prstGeom prst="rect">
            <a:avLst/>
          </a:prstGeom>
        </p:spPr>
      </p:pic>
      <p:sp>
        <p:nvSpPr>
          <p:cNvPr id="2" name="CuadroTexto 1">
            <a:extLst>
              <a:ext uri="{FF2B5EF4-FFF2-40B4-BE49-F238E27FC236}">
                <a16:creationId xmlns:a16="http://schemas.microsoft.com/office/drawing/2014/main" id="{7C008CA6-889F-BB5A-159B-1A660B24C6F3}"/>
              </a:ext>
            </a:extLst>
          </p:cNvPr>
          <p:cNvSpPr txBox="1"/>
          <p:nvPr/>
        </p:nvSpPr>
        <p:spPr>
          <a:xfrm>
            <a:off x="414063" y="984517"/>
            <a:ext cx="2166175" cy="646331"/>
          </a:xfrm>
          <a:prstGeom prst="rect">
            <a:avLst/>
          </a:prstGeom>
          <a:noFill/>
        </p:spPr>
        <p:txBody>
          <a:bodyPr wrap="square" rtlCol="0">
            <a:spAutoFit/>
          </a:bodyPr>
          <a:lstStyle/>
          <a:p>
            <a:r>
              <a:rPr lang="es-MX" dirty="0">
                <a:solidFill>
                  <a:srgbClr val="000000"/>
                </a:solidFill>
                <a:effectLst/>
                <a:latin typeface="Geomanist" panose="02000503000000020004" pitchFamily="50" charset="0"/>
                <a:ea typeface="Calibri" panose="020F0502020204030204" pitchFamily="34" charset="0"/>
                <a:cs typeface="Montserrat" panose="020B0604020202020204" charset="0"/>
              </a:rPr>
              <a:t>Materiales de Capacitación:</a:t>
            </a:r>
            <a:endParaRPr lang="es-MX" dirty="0">
              <a:latin typeface="Geomanist" panose="02000503000000020004" pitchFamily="50" charset="0"/>
            </a:endParaRPr>
          </a:p>
        </p:txBody>
      </p:sp>
      <p:sp>
        <p:nvSpPr>
          <p:cNvPr id="5" name="CuadroTexto 4">
            <a:extLst>
              <a:ext uri="{FF2B5EF4-FFF2-40B4-BE49-F238E27FC236}">
                <a16:creationId xmlns:a16="http://schemas.microsoft.com/office/drawing/2014/main" id="{7293BFB0-AF54-ADC7-6098-D24CFD350CB3}"/>
              </a:ext>
            </a:extLst>
          </p:cNvPr>
          <p:cNvSpPr txBox="1"/>
          <p:nvPr/>
        </p:nvSpPr>
        <p:spPr>
          <a:xfrm>
            <a:off x="986828" y="1723103"/>
            <a:ext cx="9044412" cy="2332849"/>
          </a:xfrm>
          <a:prstGeom prst="rect">
            <a:avLst/>
          </a:pr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13500000" scaled="1"/>
            <a:tileRect/>
          </a:gradFill>
          <a:scene3d>
            <a:camera prst="orthographicFront"/>
            <a:lightRig rig="threePt" dir="t"/>
          </a:scene3d>
          <a:sp3d>
            <a:bevelT/>
          </a:sp3d>
        </p:spPr>
        <p:txBody>
          <a:bodyPr wrap="square">
            <a:spAutoFit/>
          </a:bodyPr>
          <a:lstStyle/>
          <a:p>
            <a:r>
              <a:rPr lang="es-MX" sz="1400" b="0" i="0" u="none" strike="noStrike" baseline="0" dirty="0">
                <a:solidFill>
                  <a:srgbClr val="000000"/>
                </a:solidFill>
                <a:latin typeface="Geomanist" panose="02000503000000020004" pitchFamily="50" charset="0"/>
              </a:rPr>
              <a:t>Las instancias ejecutoras podrán elaborar material de capacitación, este deberá considerar los siguientes elementos: </a:t>
            </a:r>
          </a:p>
          <a:p>
            <a:pPr marL="285750" indent="-285750">
              <a:buFont typeface="Wingdings" panose="05000000000000000000" pitchFamily="2" charset="2"/>
              <a:buChar char="ü"/>
            </a:pPr>
            <a:r>
              <a:rPr lang="es-MX" sz="1400" b="0" i="0" u="none" strike="noStrike" baseline="0" dirty="0">
                <a:solidFill>
                  <a:srgbClr val="000000"/>
                </a:solidFill>
                <a:latin typeface="Geomanist" panose="02000503000000020004" pitchFamily="50" charset="0"/>
              </a:rPr>
              <a:t>¿Qué es la contraloría Social, Objetivo, Beneficios </a:t>
            </a:r>
          </a:p>
          <a:p>
            <a:pPr marL="285750" indent="-285750">
              <a:buFont typeface="Wingdings" panose="05000000000000000000" pitchFamily="2" charset="2"/>
              <a:buChar char="ü"/>
            </a:pPr>
            <a:r>
              <a:rPr lang="es-MX" sz="1400" b="0" i="0" u="none" strike="noStrike" baseline="0" dirty="0">
                <a:solidFill>
                  <a:srgbClr val="000000"/>
                </a:solidFill>
                <a:latin typeface="Geomanist" panose="02000503000000020004" pitchFamily="50" charset="0"/>
              </a:rPr>
              <a:t>Documentos Normativos </a:t>
            </a:r>
          </a:p>
          <a:p>
            <a:pPr marL="285750" indent="-285750">
              <a:buFont typeface="Wingdings" panose="05000000000000000000" pitchFamily="2" charset="2"/>
              <a:buChar char="ü"/>
            </a:pPr>
            <a:r>
              <a:rPr lang="es-MX" sz="1400" b="0" i="0" u="none" strike="noStrike" baseline="0" dirty="0">
                <a:solidFill>
                  <a:srgbClr val="000000"/>
                </a:solidFill>
                <a:latin typeface="Geomanist" panose="02000503000000020004" pitchFamily="50" charset="0"/>
              </a:rPr>
              <a:t>Qué es el Comité de Contraloría Social, quienes lo conforman, funciones del Comité de CS </a:t>
            </a:r>
          </a:p>
          <a:p>
            <a:pPr marL="285750" indent="-285750">
              <a:buFont typeface="Wingdings" panose="05000000000000000000" pitchFamily="2" charset="2"/>
              <a:buChar char="ü"/>
            </a:pPr>
            <a:r>
              <a:rPr lang="es-MX" sz="1400" b="0" i="0" u="none" strike="noStrike" baseline="0" dirty="0">
                <a:solidFill>
                  <a:srgbClr val="000000"/>
                </a:solidFill>
                <a:latin typeface="Geomanist" panose="02000503000000020004" pitchFamily="50" charset="0"/>
              </a:rPr>
              <a:t>Beneficiarios del Programa </a:t>
            </a:r>
          </a:p>
          <a:p>
            <a:pPr marL="285750" indent="-285750">
              <a:buFont typeface="Wingdings" panose="05000000000000000000" pitchFamily="2" charset="2"/>
              <a:buChar char="ü"/>
            </a:pPr>
            <a:r>
              <a:rPr lang="es-MX" sz="1400" b="0" i="0" u="none" strike="noStrike" baseline="0" dirty="0">
                <a:solidFill>
                  <a:srgbClr val="000000"/>
                </a:solidFill>
                <a:latin typeface="Geomanist" panose="02000503000000020004" pitchFamily="50" charset="0"/>
              </a:rPr>
              <a:t>Presentación del PITCS y Formatos de CS </a:t>
            </a:r>
          </a:p>
          <a:p>
            <a:pPr marL="285750" indent="-285750">
              <a:buFont typeface="Wingdings" panose="05000000000000000000" pitchFamily="2" charset="2"/>
              <a:buChar char="ü"/>
            </a:pPr>
            <a:r>
              <a:rPr lang="es-MX" sz="1400" b="0" i="0" u="none" strike="noStrike" baseline="0" dirty="0">
                <a:solidFill>
                  <a:srgbClr val="000000"/>
                </a:solidFill>
                <a:latin typeface="Geomanist" panose="02000503000000020004" pitchFamily="50" charset="0"/>
              </a:rPr>
              <a:t>Fechas de actividades de seguimiento </a:t>
            </a:r>
          </a:p>
          <a:p>
            <a:pPr marL="285750" indent="-285750">
              <a:buFont typeface="Wingdings" panose="05000000000000000000" pitchFamily="2" charset="2"/>
              <a:buChar char="ü"/>
            </a:pPr>
            <a:r>
              <a:rPr lang="es-MX" sz="1400" b="0" i="0" u="none" strike="noStrike" baseline="0" dirty="0">
                <a:solidFill>
                  <a:srgbClr val="000000"/>
                </a:solidFill>
                <a:latin typeface="Geomanist" panose="02000503000000020004" pitchFamily="50" charset="0"/>
              </a:rPr>
              <a:t>Actividades a realizar y seguimiento </a:t>
            </a:r>
          </a:p>
          <a:p>
            <a:pPr marL="285750" indent="-285750">
              <a:buFont typeface="Wingdings" panose="05000000000000000000" pitchFamily="2" charset="2"/>
              <a:buChar char="ü"/>
            </a:pPr>
            <a:r>
              <a:rPr lang="es-MX" sz="1400" b="0" i="0" u="none" strike="noStrike" baseline="0" dirty="0">
                <a:solidFill>
                  <a:srgbClr val="000000"/>
                </a:solidFill>
                <a:latin typeface="Geomanist" panose="02000503000000020004" pitchFamily="50" charset="0"/>
              </a:rPr>
              <a:t>Información sobre quejas y denuncias </a:t>
            </a:r>
          </a:p>
        </p:txBody>
      </p:sp>
    </p:spTree>
    <p:extLst>
      <p:ext uri="{BB962C8B-B14F-4D97-AF65-F5344CB8AC3E}">
        <p14:creationId xmlns:p14="http://schemas.microsoft.com/office/powerpoint/2010/main" val="23513762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D0BE1-9D4D-D2CF-33D8-1419E9462AAA}"/>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EDAA185-C569-B097-8C30-8379F5EABFD5}"/>
              </a:ext>
            </a:extLst>
          </p:cNvPr>
          <p:cNvPicPr>
            <a:picLocks noChangeAspect="1"/>
          </p:cNvPicPr>
          <p:nvPr/>
        </p:nvPicPr>
        <p:blipFill>
          <a:blip r:embed="rId2"/>
          <a:stretch>
            <a:fillRect/>
          </a:stretch>
        </p:blipFill>
        <p:spPr>
          <a:xfrm>
            <a:off x="414063" y="370057"/>
            <a:ext cx="1803619" cy="453041"/>
          </a:xfrm>
          <a:prstGeom prst="rect">
            <a:avLst/>
          </a:prstGeom>
        </p:spPr>
      </p:pic>
      <p:sp>
        <p:nvSpPr>
          <p:cNvPr id="2" name="Rectángulo 1">
            <a:extLst>
              <a:ext uri="{FF2B5EF4-FFF2-40B4-BE49-F238E27FC236}">
                <a16:creationId xmlns:a16="http://schemas.microsoft.com/office/drawing/2014/main" id="{2C86CAB2-86C0-8853-F1E9-B2FC28BE52D7}"/>
              </a:ext>
            </a:extLst>
          </p:cNvPr>
          <p:cNvSpPr/>
          <p:nvPr/>
        </p:nvSpPr>
        <p:spPr>
          <a:xfrm>
            <a:off x="593530" y="1211935"/>
            <a:ext cx="9690265" cy="3743845"/>
          </a:xfrm>
          <a:prstGeom prst="rect">
            <a:avLst/>
          </a:prstGeom>
          <a:gradFill flip="none" rotWithShape="1">
            <a:gsLst>
              <a:gs pos="0">
                <a:srgbClr val="FF7C80">
                  <a:shade val="30000"/>
                  <a:satMod val="115000"/>
                </a:srgbClr>
              </a:gs>
              <a:gs pos="50000">
                <a:srgbClr val="FF7C80">
                  <a:shade val="67500"/>
                  <a:satMod val="115000"/>
                </a:srgbClr>
              </a:gs>
              <a:gs pos="100000">
                <a:srgbClr val="FF7C80">
                  <a:shade val="100000"/>
                  <a:satMod val="115000"/>
                </a:srgbClr>
              </a:gs>
            </a:gsLst>
            <a:lin ang="5400000" scaled="1"/>
            <a:tileRect/>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just">
              <a:lnSpc>
                <a:spcPct val="107000"/>
              </a:lnSpc>
              <a:spcAft>
                <a:spcPts val="800"/>
              </a:spcAft>
            </a:pPr>
            <a:r>
              <a:rPr lang="es-MX" sz="1600" dirty="0">
                <a:effectLst/>
                <a:latin typeface="Geomanist" panose="02000503000000020004" pitchFamily="50" charset="0"/>
                <a:ea typeface="Calibri" panose="020F0502020204030204" pitchFamily="34" charset="0"/>
                <a:cs typeface="Times New Roman" panose="02020603050405020304" pitchFamily="18" charset="0"/>
              </a:rPr>
              <a:t>Las instancias ejecutoras realizarán reuniones con las personas beneficiarias y comités de contraloría social por los siguientes motivos:</a:t>
            </a:r>
            <a:endParaRPr lang="es-MX" sz="2400" dirty="0">
              <a:effectLst/>
              <a:latin typeface="Geomanist" panose="02000503000000020004" pitchFamily="50"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MX" sz="1600" dirty="0">
                <a:effectLst/>
                <a:latin typeface="Geomanist" panose="02000503000000020004" pitchFamily="50" charset="0"/>
                <a:ea typeface="Calibri" panose="020F0502020204030204" pitchFamily="34" charset="0"/>
                <a:cs typeface="Times New Roman" panose="02020603050405020304" pitchFamily="18" charset="0"/>
              </a:rPr>
              <a:t>Constituir comités de contraloría social;</a:t>
            </a:r>
            <a:endParaRPr lang="es-MX" sz="2400" dirty="0">
              <a:effectLst/>
              <a:latin typeface="Geomanist" panose="02000503000000020004" pitchFamily="50"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MX" sz="1600" dirty="0">
                <a:effectLst/>
                <a:latin typeface="Geomanist" panose="02000503000000020004" pitchFamily="50" charset="0"/>
                <a:ea typeface="Calibri" panose="020F0502020204030204" pitchFamily="34" charset="0"/>
                <a:cs typeface="Times New Roman" panose="02020603050405020304" pitchFamily="18" charset="0"/>
              </a:rPr>
              <a:t>Recopilar el informe de comité de contraloría social y orientar sobre su llenado;</a:t>
            </a:r>
            <a:endParaRPr lang="es-MX" sz="2400" dirty="0">
              <a:effectLst/>
              <a:latin typeface="Geomanist" panose="02000503000000020004" pitchFamily="50"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MX" sz="1600" dirty="0">
                <a:effectLst/>
                <a:latin typeface="Geomanist" panose="02000503000000020004" pitchFamily="50" charset="0"/>
                <a:ea typeface="Calibri" panose="020F0502020204030204" pitchFamily="34" charset="0"/>
                <a:cs typeface="Times New Roman" panose="02020603050405020304" pitchFamily="18" charset="0"/>
              </a:rPr>
              <a:t>Dar seguimiento a los asuntos acordados;</a:t>
            </a:r>
            <a:endParaRPr lang="es-MX" sz="2400" dirty="0">
              <a:effectLst/>
              <a:latin typeface="Geomanist" panose="02000503000000020004" pitchFamily="50"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MX" sz="1600" dirty="0">
                <a:effectLst/>
                <a:latin typeface="Geomanist" panose="02000503000000020004" pitchFamily="50" charset="0"/>
                <a:ea typeface="Calibri" panose="020F0502020204030204" pitchFamily="34" charset="0"/>
                <a:cs typeface="Times New Roman" panose="02020603050405020304" pitchFamily="18" charset="0"/>
              </a:rPr>
              <a:t>Realizar recomendaciones para las actividades de vigilancia;</a:t>
            </a:r>
            <a:endParaRPr lang="es-MX" sz="2400" dirty="0">
              <a:effectLst/>
              <a:latin typeface="Geomanist" panose="02000503000000020004" pitchFamily="50"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MX" sz="1600" dirty="0">
                <a:effectLst/>
                <a:latin typeface="Geomanist" panose="02000503000000020004" pitchFamily="50" charset="0"/>
                <a:ea typeface="Calibri" panose="020F0502020204030204" pitchFamily="34" charset="0"/>
                <a:cs typeface="Times New Roman" panose="02020603050405020304" pitchFamily="18" charset="0"/>
              </a:rPr>
              <a:t>Entrega – Recepción de la obra, apoyo o servicio;</a:t>
            </a:r>
            <a:endParaRPr lang="es-MX" sz="2400" dirty="0">
              <a:effectLst/>
              <a:latin typeface="Geomanist" panose="02000503000000020004" pitchFamily="50"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MX" sz="1600" dirty="0">
                <a:effectLst/>
                <a:latin typeface="Geomanist" panose="02000503000000020004" pitchFamily="50" charset="0"/>
                <a:ea typeface="Calibri" panose="020F0502020204030204" pitchFamily="34" charset="0"/>
                <a:cs typeface="Times New Roman" panose="02020603050405020304" pitchFamily="18" charset="0"/>
              </a:rPr>
              <a:t>Realizar actividades de vigilancia;</a:t>
            </a:r>
            <a:endParaRPr lang="es-MX" sz="2400" dirty="0">
              <a:effectLst/>
              <a:latin typeface="Geomanist" panose="02000503000000020004" pitchFamily="50"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MX" sz="1600" dirty="0">
                <a:effectLst/>
                <a:latin typeface="Geomanist" panose="02000503000000020004" pitchFamily="50" charset="0"/>
                <a:ea typeface="Calibri" panose="020F0502020204030204" pitchFamily="34" charset="0"/>
                <a:cs typeface="Times New Roman" panose="02020603050405020304" pitchFamily="18" charset="0"/>
              </a:rPr>
              <a:t>Dar a conocer los resultados de sus actividades de vigilancia;</a:t>
            </a:r>
            <a:endParaRPr lang="es-MX" sz="2400" dirty="0">
              <a:effectLst/>
              <a:latin typeface="Geomanist" panose="02000503000000020004" pitchFamily="50"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MX" sz="1600" dirty="0">
                <a:effectLst/>
                <a:latin typeface="Geomanist" panose="02000503000000020004" pitchFamily="50" charset="0"/>
                <a:ea typeface="Calibri" panose="020F0502020204030204" pitchFamily="34" charset="0"/>
                <a:cs typeface="Times New Roman" panose="02020603050405020304" pitchFamily="18" charset="0"/>
              </a:rPr>
              <a:t>Promover que las personas beneficiarias expresen sus opiniones;</a:t>
            </a:r>
            <a:endParaRPr lang="es-MX" sz="2400" dirty="0">
              <a:effectLst/>
              <a:latin typeface="Geomanist" panose="02000503000000020004" pitchFamily="50"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s-MX" sz="1600" dirty="0">
                <a:effectLst/>
                <a:latin typeface="Geomanist" panose="02000503000000020004" pitchFamily="50" charset="0"/>
                <a:ea typeface="Calibri" panose="020F0502020204030204" pitchFamily="34" charset="0"/>
                <a:cs typeface="Times New Roman" panose="02020603050405020304" pitchFamily="18" charset="0"/>
              </a:rPr>
              <a:t>Otro – los detalles se indican en la minuta.</a:t>
            </a:r>
            <a:endParaRPr lang="es-MX" sz="2400" dirty="0">
              <a:effectLst/>
              <a:latin typeface="Geomanist" panose="02000503000000020004" pitchFamily="50" charset="0"/>
              <a:ea typeface="Calibri" panose="020F0502020204030204" pitchFamily="34" charset="0"/>
              <a:cs typeface="Times New Roman" panose="02020603050405020304" pitchFamily="18" charset="0"/>
            </a:endParaRPr>
          </a:p>
          <a:p>
            <a:pPr algn="just">
              <a:lnSpc>
                <a:spcPct val="115000"/>
              </a:lnSpc>
              <a:spcAft>
                <a:spcPts val="0"/>
              </a:spcAft>
            </a:pPr>
            <a:r>
              <a:rPr lang="es-MX" sz="1600" dirty="0">
                <a:solidFill>
                  <a:srgbClr val="000000"/>
                </a:solidFill>
                <a:effectLst/>
                <a:latin typeface="Geomanist" panose="02000503000000020004" pitchFamily="50" charset="0"/>
                <a:ea typeface="Calibri" panose="020F0502020204030204" pitchFamily="34" charset="0"/>
                <a:cs typeface="Calibri" panose="020F0502020204030204" pitchFamily="34" charset="0"/>
              </a:rPr>
              <a:t>Al finalizar la reunión se levantará la Minuta de Reunión (Anexo 3) y registrará la información en el SICS.</a:t>
            </a:r>
            <a:endParaRPr lang="es-MX" sz="2400" dirty="0">
              <a:effectLst/>
              <a:latin typeface="Geomanist" panose="02000503000000020004" pitchFamily="50" charset="0"/>
              <a:ea typeface="Calibri" panose="020F0502020204030204" pitchFamily="34" charset="0"/>
              <a:cs typeface="Times New Roman" panose="02020603050405020304" pitchFamily="18" charset="0"/>
            </a:endParaRPr>
          </a:p>
          <a:p>
            <a:pPr algn="just">
              <a:lnSpc>
                <a:spcPct val="115000"/>
              </a:lnSpc>
            </a:pPr>
            <a:r>
              <a:rPr lang="es-MX" sz="1600" dirty="0">
                <a:solidFill>
                  <a:srgbClr val="000000"/>
                </a:solidFill>
                <a:effectLst/>
                <a:latin typeface="Geomanist" panose="02000503000000020004" pitchFamily="50" charset="0"/>
                <a:ea typeface="Calibri" panose="020F0502020204030204" pitchFamily="34" charset="0"/>
                <a:cs typeface="Calibri" panose="020F0502020204030204" pitchFamily="34" charset="0"/>
              </a:rPr>
              <a:t> Las Instancias ejecutoras realizarán al menos cuatro reuniones durante el ejercicio del recurso.</a:t>
            </a:r>
            <a:endParaRPr lang="es-MX" sz="1600" dirty="0">
              <a:effectLst/>
              <a:latin typeface="Geomanist" panose="02000503000000020004" pitchFamily="50" charset="0"/>
              <a:ea typeface="Calibri" panose="020F050202020403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2CDE28A4-D8DF-8274-742A-5C227E5E7C5E}"/>
              </a:ext>
            </a:extLst>
          </p:cNvPr>
          <p:cNvSpPr txBox="1"/>
          <p:nvPr/>
        </p:nvSpPr>
        <p:spPr>
          <a:xfrm>
            <a:off x="823865" y="823098"/>
            <a:ext cx="8772808" cy="369332"/>
          </a:xfrm>
          <a:prstGeom prst="rect">
            <a:avLst/>
          </a:prstGeom>
          <a:noFill/>
        </p:spPr>
        <p:txBody>
          <a:bodyPr wrap="square" rtlCol="0">
            <a:spAutoFit/>
          </a:bodyPr>
          <a:lstStyle/>
          <a:p>
            <a:r>
              <a:rPr lang="es-MX" dirty="0">
                <a:latin typeface="Geomanist" panose="02000503000000020004" pitchFamily="50" charset="0"/>
              </a:rPr>
              <a:t>Reuniones de Comité</a:t>
            </a:r>
          </a:p>
        </p:txBody>
      </p:sp>
      <p:pic>
        <p:nvPicPr>
          <p:cNvPr id="6" name="Imagen 5">
            <a:extLst>
              <a:ext uri="{FF2B5EF4-FFF2-40B4-BE49-F238E27FC236}">
                <a16:creationId xmlns:a16="http://schemas.microsoft.com/office/drawing/2014/main" id="{47D02889-8F9D-CDD0-48E4-2E3FB03E73C2}"/>
              </a:ext>
            </a:extLst>
          </p:cNvPr>
          <p:cNvPicPr>
            <a:picLocks noChangeAspect="1"/>
          </p:cNvPicPr>
          <p:nvPr/>
        </p:nvPicPr>
        <p:blipFill>
          <a:blip r:embed="rId3"/>
          <a:srcRect l="6238" t="17672" r="7401" b="5395"/>
          <a:stretch/>
        </p:blipFill>
        <p:spPr>
          <a:xfrm>
            <a:off x="3461441" y="4975285"/>
            <a:ext cx="3268302" cy="1637695"/>
          </a:xfrm>
          <a:prstGeom prst="rect">
            <a:avLst/>
          </a:prstGeom>
        </p:spPr>
      </p:pic>
    </p:spTree>
    <p:extLst>
      <p:ext uri="{BB962C8B-B14F-4D97-AF65-F5344CB8AC3E}">
        <p14:creationId xmlns:p14="http://schemas.microsoft.com/office/powerpoint/2010/main" val="20891131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CEEFB-6DDA-5C76-DAB2-B2AA7D5C6DC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3E68B790-1E95-4639-81B1-E7CB8306D2F4}"/>
              </a:ext>
            </a:extLst>
          </p:cNvPr>
          <p:cNvPicPr>
            <a:picLocks noChangeAspect="1"/>
          </p:cNvPicPr>
          <p:nvPr/>
        </p:nvPicPr>
        <p:blipFill>
          <a:blip r:embed="rId2"/>
          <a:stretch>
            <a:fillRect/>
          </a:stretch>
        </p:blipFill>
        <p:spPr>
          <a:xfrm>
            <a:off x="414063" y="370057"/>
            <a:ext cx="1803619" cy="453041"/>
          </a:xfrm>
          <a:prstGeom prst="rect">
            <a:avLst/>
          </a:prstGeom>
        </p:spPr>
      </p:pic>
      <p:sp>
        <p:nvSpPr>
          <p:cNvPr id="2" name="Rectángulo 1">
            <a:extLst>
              <a:ext uri="{FF2B5EF4-FFF2-40B4-BE49-F238E27FC236}">
                <a16:creationId xmlns:a16="http://schemas.microsoft.com/office/drawing/2014/main" id="{C6903EE7-223E-4826-405B-6E2E4B7DD8AA}"/>
              </a:ext>
            </a:extLst>
          </p:cNvPr>
          <p:cNvSpPr/>
          <p:nvPr/>
        </p:nvSpPr>
        <p:spPr>
          <a:xfrm>
            <a:off x="720280" y="2427187"/>
            <a:ext cx="9690265" cy="2003625"/>
          </a:xfrm>
          <a:prstGeom prst="rect">
            <a:avLst/>
          </a:prstGeom>
          <a:gradFill flip="none" rotWithShape="1">
            <a:gsLst>
              <a:gs pos="0">
                <a:schemeClr val="accent4">
                  <a:lumMod val="20000"/>
                  <a:lumOff val="80000"/>
                  <a:shade val="30000"/>
                  <a:satMod val="115000"/>
                </a:schemeClr>
              </a:gs>
              <a:gs pos="50000">
                <a:schemeClr val="accent4">
                  <a:lumMod val="20000"/>
                  <a:lumOff val="80000"/>
                  <a:shade val="67500"/>
                  <a:satMod val="115000"/>
                </a:schemeClr>
              </a:gs>
              <a:gs pos="100000">
                <a:schemeClr val="accent4">
                  <a:lumMod val="20000"/>
                  <a:lumOff val="80000"/>
                  <a:shade val="100000"/>
                  <a:satMod val="115000"/>
                </a:schemeClr>
              </a:gs>
            </a:gsLst>
            <a:lin ang="2700000" scaled="1"/>
            <a:tileRect/>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just">
              <a:lnSpc>
                <a:spcPct val="115000"/>
              </a:lnSpc>
              <a:spcAft>
                <a:spcPts val="0"/>
              </a:spcAft>
            </a:pPr>
            <a:r>
              <a:rPr lang="es-MX" dirty="0">
                <a:solidFill>
                  <a:srgbClr val="000000"/>
                </a:solidFill>
                <a:effectLst/>
                <a:latin typeface="Geomanist" panose="02000503000000020004" pitchFamily="50" charset="0"/>
                <a:ea typeface="Calibri" panose="020F0502020204030204" pitchFamily="34" charset="0"/>
                <a:cs typeface="Calibri" panose="020F0502020204030204" pitchFamily="34" charset="0"/>
              </a:rPr>
              <a:t>Las instancias ejecutoras proporcionarán a los comités de contraloría social el Informe de Comité de Contraloría Social (Anexo 4). Una vez realizadas las actividades de vigilancia realizadas por el comité; sus integrantes realizarán el Informe el cual será respondido en consenso al término del apoyo o ejercicio fiscal, debiendo entregarlo al Enlace de la Instancia Ejecutora, él cual deberá registrar en el sistema SICS en un término no mayor a cinco días hábiles. </a:t>
            </a:r>
            <a:endParaRPr lang="es-MX" sz="2800" dirty="0">
              <a:effectLst/>
              <a:latin typeface="Geomanist" panose="02000503000000020004" pitchFamily="50" charset="0"/>
              <a:ea typeface="Calibri" panose="020F050202020403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C28C3241-3EC3-7B6B-6D35-386E94463927}"/>
              </a:ext>
            </a:extLst>
          </p:cNvPr>
          <p:cNvSpPr txBox="1"/>
          <p:nvPr/>
        </p:nvSpPr>
        <p:spPr>
          <a:xfrm>
            <a:off x="973777" y="1624805"/>
            <a:ext cx="6982691" cy="368135"/>
          </a:xfrm>
          <a:prstGeom prst="rect">
            <a:avLst/>
          </a:prstGeom>
          <a:noFill/>
        </p:spPr>
        <p:txBody>
          <a:bodyPr wrap="square" rtlCol="0">
            <a:spAutoFit/>
          </a:bodyPr>
          <a:lstStyle/>
          <a:p>
            <a:r>
              <a:rPr lang="es-MX" dirty="0">
                <a:solidFill>
                  <a:srgbClr val="000000"/>
                </a:solidFill>
                <a:effectLst/>
                <a:latin typeface="Montserrat" panose="020B0604020202020204" charset="0"/>
                <a:ea typeface="Calibri" panose="020F0502020204030204" pitchFamily="34" charset="0"/>
                <a:cs typeface="Montserrat" panose="020B0604020202020204" charset="0"/>
              </a:rPr>
              <a:t>Para la presentación de Informes de los Comités</a:t>
            </a:r>
            <a:endParaRPr lang="es-MX" dirty="0"/>
          </a:p>
        </p:txBody>
      </p:sp>
      <p:pic>
        <p:nvPicPr>
          <p:cNvPr id="6" name="Imagen 5">
            <a:extLst>
              <a:ext uri="{FF2B5EF4-FFF2-40B4-BE49-F238E27FC236}">
                <a16:creationId xmlns:a16="http://schemas.microsoft.com/office/drawing/2014/main" id="{B7887140-7E43-22AC-4DC3-BB9FC8B2A5BF}"/>
              </a:ext>
            </a:extLst>
          </p:cNvPr>
          <p:cNvPicPr>
            <a:picLocks noChangeAspect="1"/>
          </p:cNvPicPr>
          <p:nvPr/>
        </p:nvPicPr>
        <p:blipFill>
          <a:blip r:embed="rId3"/>
          <a:srcRect l="1262" t="22178" r="48317" b="10891"/>
          <a:stretch/>
        </p:blipFill>
        <p:spPr>
          <a:xfrm>
            <a:off x="3213980" y="4578244"/>
            <a:ext cx="2683356" cy="2003625"/>
          </a:xfrm>
          <a:prstGeom prst="rect">
            <a:avLst/>
          </a:prstGeom>
        </p:spPr>
      </p:pic>
    </p:spTree>
    <p:extLst>
      <p:ext uri="{BB962C8B-B14F-4D97-AF65-F5344CB8AC3E}">
        <p14:creationId xmlns:p14="http://schemas.microsoft.com/office/powerpoint/2010/main" val="29022602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866AE-D6CC-EA5A-AB24-55BFF95EA9DC}"/>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F48B9257-2349-C7FA-FA7F-029B13C45811}"/>
              </a:ext>
            </a:extLst>
          </p:cNvPr>
          <p:cNvPicPr>
            <a:picLocks noChangeAspect="1"/>
          </p:cNvPicPr>
          <p:nvPr/>
        </p:nvPicPr>
        <p:blipFill>
          <a:blip r:embed="rId2"/>
          <a:stretch>
            <a:fillRect/>
          </a:stretch>
        </p:blipFill>
        <p:spPr>
          <a:xfrm>
            <a:off x="414063" y="370057"/>
            <a:ext cx="1803619" cy="453041"/>
          </a:xfrm>
          <a:prstGeom prst="rect">
            <a:avLst/>
          </a:prstGeom>
        </p:spPr>
      </p:pic>
      <p:sp>
        <p:nvSpPr>
          <p:cNvPr id="2" name="Rectángulo 1">
            <a:extLst>
              <a:ext uri="{FF2B5EF4-FFF2-40B4-BE49-F238E27FC236}">
                <a16:creationId xmlns:a16="http://schemas.microsoft.com/office/drawing/2014/main" id="{714A597B-A44B-BD94-A01A-BCF32CC68411}"/>
              </a:ext>
            </a:extLst>
          </p:cNvPr>
          <p:cNvSpPr/>
          <p:nvPr/>
        </p:nvSpPr>
        <p:spPr>
          <a:xfrm>
            <a:off x="414063" y="1585258"/>
            <a:ext cx="9806430" cy="3404330"/>
          </a:xfrm>
          <a:prstGeom prst="rect">
            <a:avLst/>
          </a:prstGeom>
          <a:gradFill flip="none" rotWithShape="1">
            <a:gsLst>
              <a:gs pos="0">
                <a:srgbClr val="990033">
                  <a:shade val="30000"/>
                  <a:satMod val="115000"/>
                </a:srgbClr>
              </a:gs>
              <a:gs pos="50000">
                <a:srgbClr val="990033">
                  <a:shade val="67500"/>
                  <a:satMod val="115000"/>
                </a:srgbClr>
              </a:gs>
              <a:gs pos="100000">
                <a:srgbClr val="990033">
                  <a:shade val="100000"/>
                  <a:satMod val="115000"/>
                </a:srgbClr>
              </a:gs>
            </a:gsLst>
            <a:lin ang="5400000" scaled="1"/>
            <a:tileRect/>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just">
              <a:lnSpc>
                <a:spcPct val="115000"/>
              </a:lnSpc>
              <a:spcAft>
                <a:spcPts val="0"/>
              </a:spcAft>
            </a:pPr>
            <a:r>
              <a:rPr lang="es-MX" sz="1600" dirty="0">
                <a:solidFill>
                  <a:schemeClr val="bg1"/>
                </a:solidFill>
                <a:effectLst/>
                <a:latin typeface="Geomanist" panose="02000503000000020004" pitchFamily="50" charset="0"/>
                <a:ea typeface="Calibri" panose="020F0502020204030204" pitchFamily="34" charset="0"/>
                <a:cs typeface="Calibri" panose="020F0502020204030204" pitchFamily="34" charset="0"/>
              </a:rPr>
              <a:t>En caso de detectar irregularidades en la ejecución del programa federal se podrán presentar quejas y denuncias mediante los siguientes mecanismos:</a:t>
            </a:r>
            <a:endParaRPr lang="es-MX" sz="1600" dirty="0">
              <a:solidFill>
                <a:schemeClr val="bg1"/>
              </a:solidFill>
              <a:effectLst/>
              <a:latin typeface="Geomanist" panose="02000503000000020004" pitchFamily="50" charset="0"/>
              <a:ea typeface="Calibri" panose="020F0502020204030204" pitchFamily="34" charset="0"/>
              <a:cs typeface="Times New Roman" panose="02020603050405020304" pitchFamily="18" charset="0"/>
            </a:endParaRPr>
          </a:p>
          <a:p>
            <a:pPr algn="just">
              <a:lnSpc>
                <a:spcPct val="115000"/>
              </a:lnSpc>
              <a:spcAft>
                <a:spcPts val="0"/>
              </a:spcAft>
            </a:pPr>
            <a:r>
              <a:rPr lang="es-MX" sz="1600" b="1" dirty="0">
                <a:solidFill>
                  <a:schemeClr val="bg1"/>
                </a:solidFill>
                <a:effectLst/>
                <a:latin typeface="Geomanist" panose="02000503000000020004" pitchFamily="50" charset="0"/>
                <a:ea typeface="Calibri" panose="020F0502020204030204" pitchFamily="34" charset="0"/>
                <a:cs typeface="Calibri" panose="020F0502020204030204" pitchFamily="34" charset="0"/>
              </a:rPr>
              <a:t> </a:t>
            </a:r>
            <a:endParaRPr lang="es-MX" sz="1600" dirty="0">
              <a:solidFill>
                <a:schemeClr val="bg1"/>
              </a:solidFill>
              <a:effectLst/>
              <a:latin typeface="Geomanist" panose="02000503000000020004" pitchFamily="50"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es-MX" sz="1600" dirty="0">
                <a:solidFill>
                  <a:schemeClr val="bg1"/>
                </a:solidFill>
                <a:effectLst/>
                <a:latin typeface="Geomanist" panose="02000503000000020004" pitchFamily="50" charset="0"/>
                <a:ea typeface="Calibri" panose="020F0502020204030204" pitchFamily="34" charset="0"/>
                <a:cs typeface="Calibri" panose="020F0502020204030204" pitchFamily="34" charset="0"/>
              </a:rPr>
              <a:t>Mecanismos de la Secretaría de la Función Pública:</a:t>
            </a:r>
            <a:endParaRPr lang="es-MX" sz="1600" dirty="0">
              <a:solidFill>
                <a:schemeClr val="bg1"/>
              </a:solidFill>
              <a:effectLst/>
              <a:latin typeface="Geomanist" panose="02000503000000020004" pitchFamily="50" charset="0"/>
              <a:ea typeface="Calibri" panose="020F0502020204030204" pitchFamily="34" charset="0"/>
              <a:cs typeface="Times New Roman" panose="02020603050405020304" pitchFamily="18" charset="0"/>
            </a:endParaRPr>
          </a:p>
          <a:p>
            <a:pPr marL="450215" indent="-635" algn="just">
              <a:lnSpc>
                <a:spcPct val="115000"/>
              </a:lnSpc>
              <a:spcAft>
                <a:spcPts val="0"/>
              </a:spcAft>
            </a:pPr>
            <a:r>
              <a:rPr lang="es-MX" sz="1600" dirty="0">
                <a:solidFill>
                  <a:schemeClr val="bg1"/>
                </a:solidFill>
                <a:effectLst/>
                <a:latin typeface="Geomanist" panose="02000503000000020004" pitchFamily="50" charset="0"/>
                <a:ea typeface="Calibri" panose="020F0502020204030204" pitchFamily="34" charset="0"/>
                <a:cs typeface="Calibri" panose="020F0502020204030204" pitchFamily="34" charset="0"/>
              </a:rPr>
              <a:t>Las denuncias podrán realizarse a través del Sistema Integral de Denuncias Ciudadanas (SIDEC) en la liga </a:t>
            </a:r>
            <a:r>
              <a:rPr lang="es-MX" sz="1600" dirty="0" err="1">
                <a:solidFill>
                  <a:schemeClr val="bg1"/>
                </a:solidFill>
                <a:effectLst/>
                <a:latin typeface="Geomanist" panose="02000503000000020004" pitchFamily="50" charset="0"/>
                <a:ea typeface="Calibri" panose="020F0502020204030204" pitchFamily="34" charset="0"/>
                <a:cs typeface="Calibri" panose="020F0502020204030204" pitchFamily="34" charset="0"/>
              </a:rPr>
              <a:t>https</a:t>
            </a:r>
            <a:r>
              <a:rPr lang="es-MX" sz="1600" dirty="0">
                <a:solidFill>
                  <a:schemeClr val="bg1"/>
                </a:solidFill>
                <a:effectLst/>
                <a:latin typeface="Geomanist" panose="02000503000000020004" pitchFamily="50" charset="0"/>
                <a:ea typeface="Calibri" panose="020F0502020204030204" pitchFamily="34" charset="0"/>
                <a:cs typeface="Calibri" panose="020F0502020204030204" pitchFamily="34" charset="0"/>
              </a:rPr>
              <a:t>//sidec.funcionpublica.gob.mx/ las 24 horas del día, los 365 días del año; o mediante escrito presentado en la Secretaría de la Función Pública, ubicada en Avenida Insurgentes Sur 1735, Colonia Guadalupe </a:t>
            </a:r>
            <a:r>
              <a:rPr lang="es-MX" sz="1600" dirty="0" err="1">
                <a:solidFill>
                  <a:schemeClr val="bg1"/>
                </a:solidFill>
                <a:effectLst/>
                <a:latin typeface="Geomanist" panose="02000503000000020004" pitchFamily="50" charset="0"/>
                <a:ea typeface="Calibri" panose="020F0502020204030204" pitchFamily="34" charset="0"/>
                <a:cs typeface="Calibri" panose="020F0502020204030204" pitchFamily="34" charset="0"/>
              </a:rPr>
              <a:t>Inn</a:t>
            </a:r>
            <a:r>
              <a:rPr lang="es-MX" sz="1600" dirty="0">
                <a:solidFill>
                  <a:schemeClr val="bg1"/>
                </a:solidFill>
                <a:effectLst/>
                <a:latin typeface="Geomanist" panose="02000503000000020004" pitchFamily="50" charset="0"/>
                <a:ea typeface="Calibri" panose="020F0502020204030204" pitchFamily="34" charset="0"/>
                <a:cs typeface="Calibri" panose="020F0502020204030204" pitchFamily="34" charset="0"/>
              </a:rPr>
              <a:t>, C. P. 01020, Alcaldía Álvaro Obregón, Ciudad de México.</a:t>
            </a:r>
            <a:endParaRPr lang="es-MX" sz="1600" dirty="0">
              <a:solidFill>
                <a:schemeClr val="bg1"/>
              </a:solidFill>
              <a:effectLst/>
              <a:latin typeface="Geomanist" panose="02000503000000020004" pitchFamily="50" charset="0"/>
              <a:ea typeface="Calibri" panose="020F0502020204030204" pitchFamily="34" charset="0"/>
              <a:cs typeface="Times New Roman" panose="02020603050405020304" pitchFamily="18" charset="0"/>
            </a:endParaRPr>
          </a:p>
          <a:p>
            <a:pPr marL="450215" indent="-179705" algn="just">
              <a:lnSpc>
                <a:spcPct val="115000"/>
              </a:lnSpc>
              <a:spcAft>
                <a:spcPts val="0"/>
              </a:spcAft>
            </a:pPr>
            <a:r>
              <a:rPr lang="es-MX" sz="1600" dirty="0">
                <a:solidFill>
                  <a:schemeClr val="bg1"/>
                </a:solidFill>
                <a:effectLst/>
                <a:latin typeface="Geomanist" panose="02000503000000020004" pitchFamily="50" charset="0"/>
                <a:ea typeface="Calibri" panose="020F0502020204030204" pitchFamily="34" charset="0"/>
                <a:cs typeface="Calibri" panose="020F0502020204030204" pitchFamily="34" charset="0"/>
              </a:rPr>
              <a:t> </a:t>
            </a:r>
            <a:endParaRPr lang="es-MX" sz="1600" dirty="0">
              <a:solidFill>
                <a:schemeClr val="bg1"/>
              </a:solidFill>
              <a:effectLst/>
              <a:latin typeface="Geomanist" panose="02000503000000020004" pitchFamily="50" charset="0"/>
              <a:ea typeface="Calibri" panose="020F0502020204030204" pitchFamily="34" charset="0"/>
              <a:cs typeface="Times New Roman" panose="02020603050405020304" pitchFamily="18" charset="0"/>
            </a:endParaRPr>
          </a:p>
          <a:p>
            <a:pPr marL="450215" algn="just">
              <a:lnSpc>
                <a:spcPct val="115000"/>
              </a:lnSpc>
              <a:spcAft>
                <a:spcPts val="0"/>
              </a:spcAft>
            </a:pPr>
            <a:r>
              <a:rPr lang="es-MX" sz="1600" dirty="0">
                <a:solidFill>
                  <a:schemeClr val="bg1"/>
                </a:solidFill>
                <a:effectLst/>
                <a:latin typeface="Geomanist" panose="02000503000000020004" pitchFamily="50" charset="0"/>
                <a:ea typeface="Calibri" panose="020F0502020204030204" pitchFamily="34" charset="0"/>
                <a:cs typeface="Calibri" panose="020F0502020204030204" pitchFamily="34" charset="0"/>
              </a:rPr>
              <a:t>En caso de requerir asesoría en la presentación de denuncias, podrán comunicarse a los teléfonos 55 2000 2000 y al número gratuito 800 112 87 00.</a:t>
            </a:r>
            <a:endParaRPr lang="es-MX" sz="1600" dirty="0">
              <a:solidFill>
                <a:schemeClr val="bg1"/>
              </a:solidFill>
              <a:effectLst/>
              <a:latin typeface="Geomanist" panose="02000503000000020004" pitchFamily="50" charset="0"/>
              <a:ea typeface="Calibri" panose="020F0502020204030204" pitchFamily="34" charset="0"/>
              <a:cs typeface="Times New Roman" panose="02020603050405020304" pitchFamily="18" charset="0"/>
            </a:endParaRPr>
          </a:p>
          <a:p>
            <a:pPr marL="450215" indent="-179705" algn="just">
              <a:lnSpc>
                <a:spcPct val="115000"/>
              </a:lnSpc>
              <a:spcAft>
                <a:spcPts val="0"/>
              </a:spcAft>
            </a:pPr>
            <a:r>
              <a:rPr lang="es-MX" sz="1200" dirty="0">
                <a:effectLst/>
                <a:latin typeface="Montserrat" panose="020B0604020202020204" charset="0"/>
                <a:ea typeface="Calibri" panose="020F0502020204030204" pitchFamily="34" charset="0"/>
                <a:cs typeface="Calibri" panose="020F0502020204030204" pitchFamily="34" charset="0"/>
              </a:rPr>
              <a:t> </a:t>
            </a:r>
            <a:endParaRPr lang="es-MX" sz="1200" dirty="0">
              <a:effectLst/>
              <a:latin typeface="Montserrat" panose="020B060402020202020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142920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E519D-A64D-F4CA-31F9-ADF2F508DBA8}"/>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956C0A46-D9EE-E6C4-D5E6-C9AE3E68CA9C}"/>
              </a:ext>
            </a:extLst>
          </p:cNvPr>
          <p:cNvPicPr>
            <a:picLocks noChangeAspect="1"/>
          </p:cNvPicPr>
          <p:nvPr/>
        </p:nvPicPr>
        <p:blipFill>
          <a:blip r:embed="rId2"/>
          <a:stretch>
            <a:fillRect/>
          </a:stretch>
        </p:blipFill>
        <p:spPr>
          <a:xfrm>
            <a:off x="414063" y="370057"/>
            <a:ext cx="1803619" cy="453041"/>
          </a:xfrm>
          <a:prstGeom prst="rect">
            <a:avLst/>
          </a:prstGeom>
        </p:spPr>
      </p:pic>
      <p:sp>
        <p:nvSpPr>
          <p:cNvPr id="2" name="Rectángulo 1">
            <a:extLst>
              <a:ext uri="{FF2B5EF4-FFF2-40B4-BE49-F238E27FC236}">
                <a16:creationId xmlns:a16="http://schemas.microsoft.com/office/drawing/2014/main" id="{747228D0-8A38-3F1E-E2FE-CB9E6E152E10}"/>
              </a:ext>
            </a:extLst>
          </p:cNvPr>
          <p:cNvSpPr/>
          <p:nvPr/>
        </p:nvSpPr>
        <p:spPr>
          <a:xfrm>
            <a:off x="792808" y="1276539"/>
            <a:ext cx="9392342" cy="4678204"/>
          </a:xfrm>
          <a:prstGeom prst="rect">
            <a:avLst/>
          </a:prstGeom>
          <a:gradFill flip="none" rotWithShape="1">
            <a:gsLst>
              <a:gs pos="0">
                <a:srgbClr val="990033">
                  <a:shade val="30000"/>
                  <a:satMod val="115000"/>
                </a:srgbClr>
              </a:gs>
              <a:gs pos="50000">
                <a:srgbClr val="990033">
                  <a:shade val="67500"/>
                  <a:satMod val="115000"/>
                </a:srgbClr>
              </a:gs>
              <a:gs pos="100000">
                <a:srgbClr val="990033">
                  <a:shade val="100000"/>
                  <a:satMod val="115000"/>
                </a:srgbClr>
              </a:gs>
            </a:gsLst>
            <a:lin ang="5400000" scaled="1"/>
            <a:tileRect/>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lvl="0"/>
            <a:r>
              <a:rPr lang="es-MX" sz="1600" dirty="0">
                <a:solidFill>
                  <a:schemeClr val="bg1"/>
                </a:solidFill>
                <a:latin typeface="Geomanist" panose="02000503000000020004" pitchFamily="50" charset="0"/>
              </a:rPr>
              <a:t>En la Instancia Normativa </a:t>
            </a:r>
          </a:p>
          <a:p>
            <a:r>
              <a:rPr lang="es-MX" sz="1600" dirty="0">
                <a:latin typeface="Geomanist" panose="02000503000000020004" pitchFamily="50" charset="0"/>
              </a:rPr>
              <a:t> </a:t>
            </a:r>
            <a:endParaRPr lang="es-MX" sz="1400" dirty="0">
              <a:latin typeface="Geomanist" panose="02000503000000020004" pitchFamily="50" charset="0"/>
            </a:endParaRPr>
          </a:p>
          <a:p>
            <a:r>
              <a:rPr lang="es-MX" sz="1400" dirty="0">
                <a:solidFill>
                  <a:schemeClr val="bg1"/>
                </a:solidFill>
                <a:latin typeface="Geomanist" panose="02000503000000020004" pitchFamily="50" charset="0"/>
              </a:rPr>
              <a:t>Correo electrónico especial: quejas_denuncias@nube.sep.gob.mx con el objeto de facilitar a los miembros de las comunidades universitarias y población en general, la emisión de preguntas y/o sugerencias o, en su caso, inconformidades sobre el desarrollo del proyecto apoyado con recursos del programa.</a:t>
            </a:r>
          </a:p>
          <a:p>
            <a:r>
              <a:rPr lang="es-MX" sz="1400" dirty="0">
                <a:solidFill>
                  <a:schemeClr val="bg1"/>
                </a:solidFill>
                <a:latin typeface="Geomanist" panose="02000503000000020004" pitchFamily="50" charset="0"/>
              </a:rPr>
              <a:t> </a:t>
            </a:r>
          </a:p>
          <a:p>
            <a:r>
              <a:rPr lang="es-MX" sz="1400" dirty="0">
                <a:solidFill>
                  <a:schemeClr val="bg1"/>
                </a:solidFill>
                <a:latin typeface="Geomanist" panose="02000503000000020004" pitchFamily="50" charset="0"/>
              </a:rPr>
              <a:t>Directamente en la Dirección General, en Av. Universidad 1200, Sector 3-28 del tercer piso en la Colonia Xoco, Alcaldía Benito Juárez, Ciudad de México, México C.P. 03330; o bien, </a:t>
            </a:r>
          </a:p>
          <a:p>
            <a:r>
              <a:rPr lang="es-MX" sz="1400" dirty="0">
                <a:solidFill>
                  <a:schemeClr val="bg1"/>
                </a:solidFill>
                <a:latin typeface="Geomanist" panose="02000503000000020004" pitchFamily="50" charset="0"/>
              </a:rPr>
              <a:t>Telefónicamente: Comunicarse al 55 36 01 16 10 o al Conmutador de la SEP: 55 36 01 16 00, extensiones 67153,</a:t>
            </a:r>
          </a:p>
          <a:p>
            <a:r>
              <a:rPr lang="es-MX" sz="1400" dirty="0">
                <a:solidFill>
                  <a:schemeClr val="bg1"/>
                </a:solidFill>
                <a:latin typeface="Geomanist" panose="02000503000000020004" pitchFamily="50" charset="0"/>
              </a:rPr>
              <a:t>Correo electrónico: </a:t>
            </a:r>
            <a:r>
              <a:rPr lang="es-ES" sz="1400" dirty="0">
                <a:solidFill>
                  <a:schemeClr val="bg1"/>
                </a:solidFill>
                <a:latin typeface="Geomanist" panose="02000503000000020004" pitchFamily="50" charset="0"/>
              </a:rPr>
              <a:t>contraloriasocial.dgutyp@nube.sep.gob.mx</a:t>
            </a:r>
            <a:endParaRPr lang="es-MX" sz="1400" dirty="0">
              <a:solidFill>
                <a:schemeClr val="bg1"/>
              </a:solidFill>
              <a:latin typeface="Geomanist" panose="02000503000000020004" pitchFamily="50" charset="0"/>
            </a:endParaRPr>
          </a:p>
          <a:p>
            <a:r>
              <a:rPr lang="es-MX" sz="1400" dirty="0">
                <a:solidFill>
                  <a:schemeClr val="bg1"/>
                </a:solidFill>
                <a:latin typeface="Geomanist" panose="02000503000000020004" pitchFamily="50" charset="0"/>
              </a:rPr>
              <a:t> </a:t>
            </a:r>
          </a:p>
          <a:p>
            <a:pPr lvl="0"/>
            <a:r>
              <a:rPr lang="es-MX" sz="1400" dirty="0">
                <a:solidFill>
                  <a:schemeClr val="bg1"/>
                </a:solidFill>
                <a:latin typeface="Geomanist" panose="02000503000000020004" pitchFamily="50" charset="0"/>
              </a:rPr>
              <a:t>Órgano Interno de Control:</a:t>
            </a:r>
          </a:p>
          <a:p>
            <a:pPr lvl="0"/>
            <a:r>
              <a:rPr lang="es-MX" sz="1400" dirty="0">
                <a:solidFill>
                  <a:schemeClr val="bg1"/>
                </a:solidFill>
                <a:latin typeface="Geomanist" panose="02000503000000020004" pitchFamily="50" charset="0"/>
              </a:rPr>
              <a:t>Correo electrónico especial: quejas@nube.sep.gob.mx, con el objeto de facilitar a los   miembros de las comunidades universitarias y población en general, la emisión de preguntas y/o sugerencias o, en su caso, inconformidades sobre el desarrollo de los proyectos apoyados con recursos del programa.</a:t>
            </a:r>
          </a:p>
          <a:p>
            <a:pPr lvl="0"/>
            <a:r>
              <a:rPr lang="es-MX" sz="1400" dirty="0">
                <a:solidFill>
                  <a:schemeClr val="bg1"/>
                </a:solidFill>
                <a:latin typeface="Geomanist" panose="02000503000000020004" pitchFamily="50" charset="0"/>
              </a:rPr>
              <a:t>Telefónicamente al número 55 36 01 86 50.</a:t>
            </a:r>
          </a:p>
          <a:p>
            <a:pPr lvl="0"/>
            <a:r>
              <a:rPr lang="es-MX" sz="1400" dirty="0">
                <a:solidFill>
                  <a:schemeClr val="bg1"/>
                </a:solidFill>
                <a:latin typeface="Geomanist" panose="02000503000000020004" pitchFamily="50" charset="0"/>
              </a:rPr>
              <a:t>Directamente en el Órgano Interno de Control de la SEP ubicado en: Av. Universidad 1074, Colonia Xoco, Alcaldía Benito Juárez, C.P. 03330, Ciudad de México, México</a:t>
            </a:r>
          </a:p>
          <a:p>
            <a:r>
              <a:rPr lang="es-MX" sz="1400" dirty="0">
                <a:solidFill>
                  <a:schemeClr val="bg1"/>
                </a:solidFill>
                <a:latin typeface="Geomanist" panose="02000503000000020004" pitchFamily="50" charset="0"/>
              </a:rPr>
              <a:t> </a:t>
            </a:r>
          </a:p>
          <a:p>
            <a:pPr lvl="0"/>
            <a:r>
              <a:rPr lang="es-MX" sz="1400" dirty="0">
                <a:solidFill>
                  <a:schemeClr val="bg1"/>
                </a:solidFill>
                <a:latin typeface="Geomanist" panose="02000503000000020004" pitchFamily="50" charset="0"/>
              </a:rPr>
              <a:t>Órgano Estatal de Control:</a:t>
            </a:r>
          </a:p>
          <a:p>
            <a:r>
              <a:rPr lang="es-MX" sz="1400" dirty="0">
                <a:solidFill>
                  <a:schemeClr val="bg1"/>
                </a:solidFill>
                <a:latin typeface="Geomanist" panose="02000503000000020004" pitchFamily="50" charset="0"/>
              </a:rPr>
              <a:t> De acuerdo a cada representación estatal </a:t>
            </a:r>
          </a:p>
        </p:txBody>
      </p:sp>
    </p:spTree>
    <p:extLst>
      <p:ext uri="{BB962C8B-B14F-4D97-AF65-F5344CB8AC3E}">
        <p14:creationId xmlns:p14="http://schemas.microsoft.com/office/powerpoint/2010/main" val="28839116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17769BE-3AF6-D141-934B-9357A9E09592}"/>
              </a:ext>
            </a:extLst>
          </p:cNvPr>
          <p:cNvSpPr txBox="1"/>
          <p:nvPr/>
        </p:nvSpPr>
        <p:spPr>
          <a:xfrm>
            <a:off x="4376736" y="2199701"/>
            <a:ext cx="6097656" cy="923330"/>
          </a:xfrm>
          <a:prstGeom prst="rect">
            <a:avLst/>
          </a:prstGeom>
          <a:noFill/>
        </p:spPr>
        <p:txBody>
          <a:bodyPr wrap="square">
            <a:spAutoFit/>
          </a:bodyPr>
          <a:lstStyle/>
          <a:p>
            <a:pPr lvl="0" algn="ctr"/>
            <a:r>
              <a:rPr lang="es-MX" dirty="0">
                <a:latin typeface="Geomanist" panose="02000503000000020004" pitchFamily="50" charset="0"/>
              </a:rPr>
              <a:t>GRACIAS</a:t>
            </a:r>
          </a:p>
          <a:p>
            <a:pPr lvl="0" algn="ctr"/>
            <a:r>
              <a:rPr lang="es-MX" dirty="0">
                <a:latin typeface="Geomanist" panose="02000503000000020004" pitchFamily="50" charset="0"/>
              </a:rPr>
              <a:t>DIRECCIÓN GENERAL DE UNIVERSIDADES TECNOLÓGICAS Y POLITÉCNICAS</a:t>
            </a:r>
          </a:p>
        </p:txBody>
      </p:sp>
      <p:pic>
        <p:nvPicPr>
          <p:cNvPr id="5" name="Imagen 4">
            <a:extLst>
              <a:ext uri="{FF2B5EF4-FFF2-40B4-BE49-F238E27FC236}">
                <a16:creationId xmlns:a16="http://schemas.microsoft.com/office/drawing/2014/main" id="{B72162B3-7751-0D5E-1499-C2F2EFEA21D8}"/>
              </a:ext>
            </a:extLst>
          </p:cNvPr>
          <p:cNvPicPr>
            <a:picLocks noChangeAspect="1"/>
          </p:cNvPicPr>
          <p:nvPr/>
        </p:nvPicPr>
        <p:blipFill>
          <a:blip r:embed="rId2"/>
          <a:stretch>
            <a:fillRect/>
          </a:stretch>
        </p:blipFill>
        <p:spPr>
          <a:xfrm>
            <a:off x="9946946" y="370057"/>
            <a:ext cx="1803619" cy="453041"/>
          </a:xfrm>
          <a:prstGeom prst="rect">
            <a:avLst/>
          </a:prstGeom>
        </p:spPr>
      </p:pic>
      <p:pic>
        <p:nvPicPr>
          <p:cNvPr id="2" name="Imagen 1" descr="Logotipo&#10;&#10;Descripción generada automáticamente">
            <a:extLst>
              <a:ext uri="{FF2B5EF4-FFF2-40B4-BE49-F238E27FC236}">
                <a16:creationId xmlns:a16="http://schemas.microsoft.com/office/drawing/2014/main" id="{E31A3369-DC93-64F0-D771-58404DD6452B}"/>
              </a:ext>
            </a:extLst>
          </p:cNvPr>
          <p:cNvPicPr>
            <a:picLocks noChangeAspect="1"/>
          </p:cNvPicPr>
          <p:nvPr/>
        </p:nvPicPr>
        <p:blipFill>
          <a:blip r:embed="rId3"/>
          <a:stretch>
            <a:fillRect/>
          </a:stretch>
        </p:blipFill>
        <p:spPr>
          <a:xfrm>
            <a:off x="6619216" y="3836839"/>
            <a:ext cx="1745757" cy="943540"/>
          </a:xfrm>
          <a:prstGeom prst="rect">
            <a:avLst/>
          </a:prstGeom>
        </p:spPr>
      </p:pic>
    </p:spTree>
    <p:extLst>
      <p:ext uri="{BB962C8B-B14F-4D97-AF65-F5344CB8AC3E}">
        <p14:creationId xmlns:p14="http://schemas.microsoft.com/office/powerpoint/2010/main" val="88258624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1027</TotalTime>
  <Words>1413</Words>
  <Application>Microsoft Office PowerPoint</Application>
  <PresentationFormat>Panorámica</PresentationFormat>
  <Paragraphs>137</Paragraphs>
  <Slides>21</Slides>
  <Notes>0</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21</vt:i4>
      </vt:variant>
    </vt:vector>
  </HeadingPairs>
  <TitlesOfParts>
    <vt:vector size="33" baseType="lpstr">
      <vt:lpstr>Arial</vt:lpstr>
      <vt:lpstr>Calibri</vt:lpstr>
      <vt:lpstr>Calibri Light</vt:lpstr>
      <vt:lpstr>Geomanist</vt:lpstr>
      <vt:lpstr>Geomanist Bold</vt:lpstr>
      <vt:lpstr>MadrePatria</vt:lpstr>
      <vt:lpstr>Montserrat</vt:lpstr>
      <vt:lpstr>Soberana Sans</vt:lpstr>
      <vt:lpstr>Symbol</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Pablo Andrés Silva Páez</dc:creator>
  <cp:lastModifiedBy>UTT</cp:lastModifiedBy>
  <cp:revision>14</cp:revision>
  <dcterms:created xsi:type="dcterms:W3CDTF">2024-10-01T20:00:48Z</dcterms:created>
  <dcterms:modified xsi:type="dcterms:W3CDTF">2024-11-21T21:47:18Z</dcterms:modified>
</cp:coreProperties>
</file>